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ndrew Bank"/>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erriweather-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Merriweather-italic.fntdata"/><Relationship Id="rId10" Type="http://schemas.openxmlformats.org/officeDocument/2006/relationships/slide" Target="slides/slide3.xml"/><Relationship Id="rId32" Type="http://schemas.openxmlformats.org/officeDocument/2006/relationships/font" Target="fonts/Merriweather-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Merriweather-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13T19:23:41.920">
    <p:pos x="748" y="1064"/>
    <p:text>this graphic is really good, but idk where to put 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mmersive-technology.com/virtualreality/carnegie-mellon-researches-ways-to-mix-touch-with-vr/" TargetMode="External"/><Relationship Id="rId3" Type="http://schemas.openxmlformats.org/officeDocument/2006/relationships/hyperlink" Target="https://www.nae.edu/187212/NAE-Grand-Challenges-for-Engineering" TargetMode="External"/><Relationship Id="rId4" Type="http://schemas.openxmlformats.org/officeDocument/2006/relationships/hyperlink" Target="https://www.army.mil/article/34030/virtual_reality_helps_soldiers_deal_with_real_world_burn_pain" TargetMode="External"/><Relationship Id="rId5" Type="http://schemas.openxmlformats.org/officeDocument/2006/relationships/hyperlink" Target="https://www.forbes.com/health/mind/virtual-reality-therapy/" TargetMode="External"/><Relationship Id="rId6" Type="http://schemas.openxmlformats.org/officeDocument/2006/relationships/hyperlink" Target="https://www.newyorker.com/tech/annals-of-technology/virtual-reality-avatar-speak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utlook.transformative-mobility.or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pa.gov/mobile-source-pollution/how-mobile-source-pollution-affects-your-health" TargetMode="External"/><Relationship Id="rId3" Type="http://schemas.openxmlformats.org/officeDocument/2006/relationships/hyperlink" Target="https://content.sierraclub.org/evguide/blog/2019/02/us-transit-agencies-future-buses-electric" TargetMode="External"/><Relationship Id="rId4" Type="http://schemas.openxmlformats.org/officeDocument/2006/relationships/hyperlink" Target="https://www.cdc.gov/mmwr/volumes/66/ss/ss6613a1.htm" TargetMode="External"/><Relationship Id="rId5" Type="http://schemas.openxmlformats.org/officeDocument/2006/relationships/hyperlink" Target="https://afdc.energy.gov/fuels/electricity_benefits.html" TargetMode="External"/><Relationship Id="rId6" Type="http://schemas.openxmlformats.org/officeDocument/2006/relationships/hyperlink" Target="https://www.theatlantic.com/technology/archive/2018/02/city-noise-might-be-making-you-sick/553385/" TargetMode="External"/><Relationship Id="rId7" Type="http://schemas.openxmlformats.org/officeDocument/2006/relationships/hyperlink" Target="https://afdc.energy.gov/vehicles/electric_emissions.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rel.gov/docs/fy13osti/55635.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covid19/mobility/" TargetMode="External"/><Relationship Id="rId3" Type="http://schemas.openxmlformats.org/officeDocument/2006/relationships/hyperlink" Target="https://tcc-gsr.com/wp-content/uploads/2023/09/3.4.1-Public-Transport.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reencarcongress.com/2023/06/20230615-eia.html" TargetMode="External"/><Relationship Id="rId3" Type="http://schemas.openxmlformats.org/officeDocument/2006/relationships/hyperlink" Target="https://www.mdpi.com/2313-0105/5/1/10"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pcc.ch/report/ar6/wg3/downloads/report/IPCC_AR6_WGIII_FullReport.pdf" TargetMode="External"/><Relationship Id="rId3" Type="http://schemas.openxmlformats.org/officeDocument/2006/relationships/hyperlink" Target="https://www.futurebridge.com/industry/perspectives-mobility/synthetic-fuels-can-this-be-the-magic-bullet-environmentalists-wante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ydrogen.energy.gov/docs/hydrogenprogramlibraries/pdfs/clean-hydrogen-strategy-roadmap.pdf?Status=Maste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mmersive-technology.com/virtualreality/carnegie-mellon-researches-ways-to-mix-touch-with-vr/" TargetMode="External"/><Relationship Id="rId3" Type="http://schemas.openxmlformats.org/officeDocument/2006/relationships/hyperlink" Target="https://www.nae.edu/187212/NAE-Grand-Challenges-for-Engineering" TargetMode="External"/><Relationship Id="rId4" Type="http://schemas.openxmlformats.org/officeDocument/2006/relationships/hyperlink" Target="https://www.army.mil/article/34030/virtual_reality_helps_soldiers_deal_with_real_world_burn_pain" TargetMode="External"/><Relationship Id="rId5" Type="http://schemas.openxmlformats.org/officeDocument/2006/relationships/hyperlink" Target="https://www.forbes.com/health/mind/virtual-reality-therapy/" TargetMode="External"/><Relationship Id="rId6" Type="http://schemas.openxmlformats.org/officeDocument/2006/relationships/hyperlink" Target="https://www.newyorker.com/tech/annals-of-technology/virtual-reality-avatar-speak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e5e460d1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ae5e460d14_2_0:notes"/>
          <p:cNvSpPr/>
          <p:nvPr>
            <p:ph idx="2" type="sldImg"/>
          </p:nvPr>
        </p:nvSpPr>
        <p:spPr>
          <a:xfrm>
            <a:off x="399947" y="686112"/>
            <a:ext cx="6058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e593e9ce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e593e9ce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fc8d0db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fc8d0db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e5e460d14_1_124:notes"/>
          <p:cNvSpPr/>
          <p:nvPr>
            <p:ph idx="2" type="sldImg"/>
          </p:nvPr>
        </p:nvSpPr>
        <p:spPr>
          <a:xfrm>
            <a:off x="398913" y="686112"/>
            <a:ext cx="6060174"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2ae5e460d14_1_124:notes"/>
          <p:cNvSpPr txBox="1"/>
          <p:nvPr>
            <p:ph idx="1" type="body"/>
          </p:nvPr>
        </p:nvSpPr>
        <p:spPr>
          <a:xfrm>
            <a:off x="685800" y="4343400"/>
            <a:ext cx="5486322" cy="4114903"/>
          </a:xfrm>
          <a:prstGeom prst="rect">
            <a:avLst/>
          </a:prstGeom>
          <a:noFill/>
          <a:ln>
            <a:noFill/>
          </a:ln>
        </p:spPr>
        <p:txBody>
          <a:bodyPr anchorCtr="0" anchor="t" bIns="45650" lIns="91275" spcFirstLastPara="1" rIns="91275" wrap="square" tIns="45650">
            <a:noAutofit/>
          </a:bodyPr>
          <a:lstStyle/>
          <a:p>
            <a:pPr indent="0" lvl="0" marL="0" rtl="0" algn="l">
              <a:lnSpc>
                <a:spcPct val="100000"/>
              </a:lnSpc>
              <a:spcBef>
                <a:spcPts val="0"/>
              </a:spcBef>
              <a:spcAft>
                <a:spcPts val="0"/>
              </a:spcAft>
              <a:buSzPts val="1400"/>
              <a:buNone/>
            </a:pPr>
            <a:r>
              <a:rPr lang="en" sz="1400"/>
              <a:t>Corresponding References:</a:t>
            </a:r>
            <a:br>
              <a:rPr lang="en" sz="1400"/>
            </a:br>
            <a:r>
              <a:rPr lang="en" sz="1100" u="sng">
                <a:solidFill>
                  <a:schemeClr val="hlink"/>
                </a:solidFill>
                <a:latin typeface="Arial"/>
                <a:ea typeface="Arial"/>
                <a:cs typeface="Arial"/>
                <a:sym typeface="Arial"/>
                <a:hlinkClick r:id="rId2"/>
              </a:rPr>
              <a:t>Carnegie Mellon Researches Ways to Mix Touch with VR | Immersive Technology (immersive-technology.com)</a:t>
            </a:r>
            <a:endParaRPr sz="3100">
              <a:latin typeface="Arial"/>
              <a:ea typeface="Arial"/>
              <a:cs typeface="Arial"/>
              <a:sym typeface="Arial"/>
            </a:endParaRPr>
          </a:p>
          <a:p>
            <a:pPr indent="0" lvl="0" marL="0" rtl="0" algn="l">
              <a:lnSpc>
                <a:spcPct val="100000"/>
              </a:lnSpc>
              <a:spcBef>
                <a:spcPts val="600"/>
              </a:spcBef>
              <a:spcAft>
                <a:spcPts val="0"/>
              </a:spcAft>
              <a:buClr>
                <a:schemeClr val="dk1"/>
              </a:buClr>
              <a:buSzPts val="1100"/>
              <a:buFont typeface="Arial"/>
              <a:buNone/>
            </a:pPr>
            <a:r>
              <a:rPr lang="en" sz="1100" u="sng">
                <a:solidFill>
                  <a:schemeClr val="hlink"/>
                </a:solidFill>
                <a:latin typeface="Arial"/>
                <a:ea typeface="Arial"/>
                <a:cs typeface="Arial"/>
                <a:sym typeface="Arial"/>
                <a:hlinkClick r:id="rId3"/>
              </a:rPr>
              <a:t>NAE Website - NAE Grand Challenges for Engineering</a:t>
            </a:r>
            <a:endParaRPr sz="3100">
              <a:latin typeface="Arial"/>
              <a:ea typeface="Arial"/>
              <a:cs typeface="Arial"/>
              <a:sym typeface="Arial"/>
            </a:endParaRPr>
          </a:p>
          <a:p>
            <a:pPr indent="0" lvl="0" marL="0" rtl="0" algn="l">
              <a:lnSpc>
                <a:spcPct val="100000"/>
              </a:lnSpc>
              <a:spcBef>
                <a:spcPts val="600"/>
              </a:spcBef>
              <a:spcAft>
                <a:spcPts val="0"/>
              </a:spcAft>
              <a:buClr>
                <a:schemeClr val="dk1"/>
              </a:buClr>
              <a:buSzPts val="1100"/>
              <a:buFont typeface="Arial"/>
              <a:buNone/>
            </a:pPr>
            <a:r>
              <a:rPr lang="en" sz="1100" u="sng">
                <a:solidFill>
                  <a:schemeClr val="hlink"/>
                </a:solidFill>
                <a:latin typeface="Arial"/>
                <a:ea typeface="Arial"/>
                <a:cs typeface="Arial"/>
                <a:sym typeface="Arial"/>
                <a:hlinkClick r:id="rId4"/>
              </a:rPr>
              <a:t>https://www.army.mil/article/34030/virtual_reality_helps_soldiers_deal_with_real_world_burn_pain</a:t>
            </a:r>
            <a:endParaRPr sz="1100">
              <a:latin typeface="Arial"/>
              <a:ea typeface="Arial"/>
              <a:cs typeface="Arial"/>
              <a:sym typeface="Arial"/>
            </a:endParaRPr>
          </a:p>
          <a:p>
            <a:pPr indent="0" lvl="0" marL="0" rtl="0" algn="l">
              <a:lnSpc>
                <a:spcPct val="100000"/>
              </a:lnSpc>
              <a:spcBef>
                <a:spcPts val="600"/>
              </a:spcBef>
              <a:spcAft>
                <a:spcPts val="0"/>
              </a:spcAft>
              <a:buClr>
                <a:schemeClr val="dk1"/>
              </a:buClr>
              <a:buSzPts val="1100"/>
              <a:buFont typeface="Arial"/>
              <a:buNone/>
            </a:pPr>
            <a:r>
              <a:rPr lang="en" sz="1100" u="sng">
                <a:solidFill>
                  <a:schemeClr val="hlink"/>
                </a:solidFill>
                <a:latin typeface="Arial"/>
                <a:ea typeface="Arial"/>
                <a:cs typeface="Arial"/>
                <a:sym typeface="Arial"/>
                <a:hlinkClick r:id="rId5"/>
              </a:rPr>
              <a:t>https://www.forbes.com/health/mind/virtual-reality-therapy/</a:t>
            </a:r>
            <a:endParaRPr sz="1100">
              <a:latin typeface="Arial"/>
              <a:ea typeface="Arial"/>
              <a:cs typeface="Arial"/>
              <a:sym typeface="Arial"/>
            </a:endParaRPr>
          </a:p>
          <a:p>
            <a:pPr indent="0" lvl="0" marL="0" rtl="0" algn="l">
              <a:lnSpc>
                <a:spcPct val="100000"/>
              </a:lnSpc>
              <a:spcBef>
                <a:spcPts val="600"/>
              </a:spcBef>
              <a:spcAft>
                <a:spcPts val="0"/>
              </a:spcAft>
              <a:buClr>
                <a:schemeClr val="dk1"/>
              </a:buClr>
              <a:buSzPts val="1100"/>
              <a:buFont typeface="Arial"/>
              <a:buNone/>
            </a:pPr>
            <a:r>
              <a:rPr lang="en" sz="1100" u="sng">
                <a:solidFill>
                  <a:schemeClr val="hlink"/>
                </a:solidFill>
                <a:latin typeface="Arial"/>
                <a:ea typeface="Arial"/>
                <a:cs typeface="Arial"/>
                <a:sym typeface="Arial"/>
                <a:hlinkClick r:id="rId6"/>
              </a:rPr>
              <a:t>https://www.newyorker.com/tech/annals-of-technology/virtual-reality-avatar-speaking</a:t>
            </a:r>
            <a:endParaRPr sz="1400"/>
          </a:p>
        </p:txBody>
      </p:sp>
      <p:sp>
        <p:nvSpPr>
          <p:cNvPr id="221" name="Google Shape;221;g2ae5e460d14_1_124:notes"/>
          <p:cNvSpPr txBox="1"/>
          <p:nvPr>
            <p:ph idx="12" type="sldNum"/>
          </p:nvPr>
        </p:nvSpPr>
        <p:spPr>
          <a:xfrm>
            <a:off x="3884614" y="8685213"/>
            <a:ext cx="2971660" cy="457342"/>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e5e460d14_1_130:notes"/>
          <p:cNvSpPr/>
          <p:nvPr>
            <p:ph idx="2" type="sldImg"/>
          </p:nvPr>
        </p:nvSpPr>
        <p:spPr>
          <a:xfrm>
            <a:off x="398913" y="686112"/>
            <a:ext cx="6060174"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2ae5e460d14_1_130:notes"/>
          <p:cNvSpPr txBox="1"/>
          <p:nvPr>
            <p:ph idx="1" type="body"/>
          </p:nvPr>
        </p:nvSpPr>
        <p:spPr>
          <a:xfrm>
            <a:off x="685800" y="4343400"/>
            <a:ext cx="5486322" cy="4114903"/>
          </a:xfrm>
          <a:prstGeom prst="rect">
            <a:avLst/>
          </a:prstGeom>
          <a:noFill/>
          <a:ln>
            <a:noFill/>
          </a:ln>
        </p:spPr>
        <p:txBody>
          <a:bodyPr anchorCtr="0" anchor="t" bIns="45650" lIns="91275" spcFirstLastPara="1" rIns="91275" wrap="square" tIns="45650">
            <a:noAutofit/>
          </a:bodyPr>
          <a:lstStyle/>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400"/>
              <a:t>Personal Vehicles account for 57 percent of all transportation greenhouse gas emissions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500">
                <a:solidFill>
                  <a:srgbClr val="1A1919"/>
                </a:solidFill>
                <a:highlight>
                  <a:srgbClr val="FFFFFF"/>
                </a:highlight>
                <a:latin typeface="Times New Roman"/>
                <a:ea typeface="Times New Roman"/>
                <a:cs typeface="Times New Roman"/>
                <a:sym typeface="Times New Roman"/>
              </a:rPr>
              <a:t>Buses and trains can reduce greenhouse gas (GHG) emissions by up to two-thirds per passenger, per kilometer compared to private vehicles.</a:t>
            </a:r>
            <a:endParaRPr sz="1500">
              <a:solidFill>
                <a:srgbClr val="1A191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500">
              <a:solidFill>
                <a:srgbClr val="1A191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sz="1500">
                <a:solidFill>
                  <a:srgbClr val="1A1919"/>
                </a:solidFill>
                <a:highlight>
                  <a:srgbClr val="FFFFFF"/>
                </a:highlight>
                <a:latin typeface="Times New Roman"/>
                <a:ea typeface="Times New Roman"/>
                <a:cs typeface="Times New Roman"/>
                <a:sym typeface="Times New Roman"/>
              </a:rPr>
              <a:t>Estimates say that global public transport capacity must </a:t>
            </a:r>
            <a:r>
              <a:rPr lang="en" sz="1500" u="sng">
                <a:solidFill>
                  <a:srgbClr val="32864B"/>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double by 2030</a:t>
            </a:r>
            <a:r>
              <a:rPr lang="en" sz="1500">
                <a:solidFill>
                  <a:srgbClr val="1A1919"/>
                </a:solidFill>
                <a:highlight>
                  <a:srgbClr val="FFFFFF"/>
                </a:highlight>
                <a:latin typeface="Times New Roman"/>
                <a:ea typeface="Times New Roman"/>
                <a:cs typeface="Times New Roman"/>
                <a:sym typeface="Times New Roman"/>
              </a:rPr>
              <a:t> if the world is to limit global warming to 1.5 degrees C (2.7 degrees F) and avert the worst impacts of climate change.</a:t>
            </a:r>
            <a:endParaRPr sz="1500">
              <a:solidFill>
                <a:srgbClr val="1A191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sz="1500">
                <a:solidFill>
                  <a:srgbClr val="1A1919"/>
                </a:solidFill>
                <a:highlight>
                  <a:srgbClr val="FFFFFF"/>
                </a:highlight>
                <a:latin typeface="Times New Roman"/>
                <a:ea typeface="Times New Roman"/>
                <a:cs typeface="Times New Roman"/>
                <a:sym typeface="Times New Roman"/>
              </a:rPr>
              <a:t>National averages demonstrate that public transportation produces significantly lower greenhouse gas emissions per passenger mile than private vehicles (see Figure 2).1 Leading the way is heavy rail transit, such as subways and metros, which produce 76% less in greenhouse gas emissions per passenger mile than an average single-occupancy vehicle (SOV). Light rail systems produce 62% less and bus transit produces 33% less</a:t>
            </a:r>
            <a:endParaRPr sz="1500">
              <a:solidFill>
                <a:srgbClr val="1A191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 sz="1500">
                <a:solidFill>
                  <a:srgbClr val="1A1919"/>
                </a:solidFill>
                <a:highlight>
                  <a:srgbClr val="FFFFFF"/>
                </a:highlight>
                <a:latin typeface="Times New Roman"/>
                <a:ea typeface="Times New Roman"/>
                <a:cs typeface="Times New Roman"/>
                <a:sym typeface="Times New Roman"/>
              </a:rPr>
              <a:t>If just one driver per household switched to taking public transportation for a daily commute of 10 miles each way, this would save 4,627 pounds of carbon dioxide per household per year—equivalent to an 8.1% reduction in the annual carbon footprint of a typical American household</a:t>
            </a:r>
            <a:endParaRPr sz="1500">
              <a:solidFill>
                <a:srgbClr val="1A1919"/>
              </a:solidFill>
              <a:highlight>
                <a:srgbClr val="FFFFFF"/>
              </a:highlight>
              <a:latin typeface="Times New Roman"/>
              <a:ea typeface="Times New Roman"/>
              <a:cs typeface="Times New Roman"/>
              <a:sym typeface="Times New Roman"/>
            </a:endParaRPr>
          </a:p>
        </p:txBody>
      </p:sp>
      <p:sp>
        <p:nvSpPr>
          <p:cNvPr id="228" name="Google Shape;228;g2ae5e460d14_1_130:notes"/>
          <p:cNvSpPr txBox="1"/>
          <p:nvPr>
            <p:ph idx="12" type="sldNum"/>
          </p:nvPr>
        </p:nvSpPr>
        <p:spPr>
          <a:xfrm>
            <a:off x="3884614" y="8685213"/>
            <a:ext cx="2971660" cy="457342"/>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sz="1400"/>
              <a:t>‹#›</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e5e460d14_1_150:notes"/>
          <p:cNvSpPr/>
          <p:nvPr>
            <p:ph idx="2" type="sldImg"/>
          </p:nvPr>
        </p:nvSpPr>
        <p:spPr>
          <a:xfrm>
            <a:off x="398913" y="686112"/>
            <a:ext cx="6060174"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2ae5e460d14_1_150:notes"/>
          <p:cNvSpPr txBox="1"/>
          <p:nvPr>
            <p:ph idx="1" type="body"/>
          </p:nvPr>
        </p:nvSpPr>
        <p:spPr>
          <a:xfrm>
            <a:off x="685800" y="4343400"/>
            <a:ext cx="5486322" cy="4114903"/>
          </a:xfrm>
          <a:prstGeom prst="rect">
            <a:avLst/>
          </a:prstGeom>
          <a:noFill/>
          <a:ln>
            <a:noFill/>
          </a:ln>
        </p:spPr>
        <p:txBody>
          <a:bodyPr anchorCtr="0" anchor="t" bIns="45650" lIns="91275" spcFirstLastPara="1" rIns="91275" wrap="square" tIns="45650">
            <a:noAutofit/>
          </a:bodyPr>
          <a:lstStyle/>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400"/>
              <a:t>Electric vehicles are the future of clean personal vehicle use in cities.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350">
                <a:solidFill>
                  <a:srgbClr val="414141"/>
                </a:solidFill>
              </a:rPr>
              <a:t>By embracing the electrification of transportation, cities can reap numerous benefits beyond reduced emissions. Electric vehicles can improve air quality, reduce noise pollution, and enhance energy independence.</a:t>
            </a:r>
            <a:endParaRPr sz="1350">
              <a:solidFill>
                <a:srgbClr val="414141"/>
              </a:solidFill>
            </a:endParaRPr>
          </a:p>
          <a:p>
            <a:pPr indent="0" lvl="0" marL="0" rtl="0" algn="l">
              <a:lnSpc>
                <a:spcPct val="100000"/>
              </a:lnSpc>
              <a:spcBef>
                <a:spcPts val="0"/>
              </a:spcBef>
              <a:spcAft>
                <a:spcPts val="0"/>
              </a:spcAft>
              <a:buSzPts val="1400"/>
              <a:buNone/>
            </a:pPr>
            <a:r>
              <a:t/>
            </a:r>
            <a:endParaRPr sz="1350">
              <a:solidFill>
                <a:srgbClr val="414141"/>
              </a:solidFill>
            </a:endParaRPr>
          </a:p>
          <a:p>
            <a:pPr indent="0" lvl="0" marL="0" rtl="0" algn="l">
              <a:lnSpc>
                <a:spcPct val="100000"/>
              </a:lnSpc>
              <a:spcBef>
                <a:spcPts val="0"/>
              </a:spcBef>
              <a:spcAft>
                <a:spcPts val="0"/>
              </a:spcAft>
              <a:buSzPts val="1400"/>
              <a:buNone/>
            </a:pPr>
            <a:r>
              <a:rPr lang="en" sz="1350">
                <a:solidFill>
                  <a:srgbClr val="343F4E"/>
                </a:solidFill>
                <a:highlight>
                  <a:srgbClr val="FFFFFF"/>
                </a:highlight>
              </a:rPr>
              <a:t>The tailpipe emissions from internal combustion engine vehicles cause </a:t>
            </a:r>
            <a:r>
              <a:rPr lang="en" sz="1350" u="sng">
                <a:solidFill>
                  <a:srgbClr val="005EA2"/>
                </a:solidFill>
                <a:highlight>
                  <a:srgbClr val="FFFFFF"/>
                </a:highlight>
                <a:hlinkClick r:id="rId2">
                  <a:extLst>
                    <a:ext uri="{A12FA001-AC4F-418D-AE19-62706E023703}">
                      <ahyp:hlinkClr val="tx"/>
                    </a:ext>
                  </a:extLst>
                </a:hlinkClick>
              </a:rPr>
              <a:t>air pollution, which leads to adverse health impacts</a:t>
            </a:r>
            <a:r>
              <a:rPr lang="en" sz="1350">
                <a:solidFill>
                  <a:srgbClr val="343F4E"/>
                </a:solidFill>
                <a:highlight>
                  <a:srgbClr val="FFFFFF"/>
                </a:highlight>
              </a:rPr>
              <a:t>. These impacts are predominant in urban areas, which encompass</a:t>
            </a:r>
            <a:r>
              <a:rPr lang="en" sz="1350" u="sng">
                <a:solidFill>
                  <a:srgbClr val="005EA2"/>
                </a:solidFill>
                <a:highlight>
                  <a:srgbClr val="FFFFFF"/>
                </a:highlight>
                <a:hlinkClick r:id="rId3">
                  <a:extLst>
                    <a:ext uri="{A12FA001-AC4F-418D-AE19-62706E023703}">
                      <ahyp:hlinkClr val="tx"/>
                    </a:ext>
                  </a:extLst>
                </a:hlinkClick>
              </a:rPr>
              <a:t> most areas designated to be in nonattainment</a:t>
            </a:r>
            <a:r>
              <a:rPr lang="en" sz="1350">
                <a:solidFill>
                  <a:srgbClr val="343F4E"/>
                </a:solidFill>
                <a:highlight>
                  <a:srgbClr val="FFFFFF"/>
                </a:highlight>
              </a:rPr>
              <a:t> with Federal air quality standards. Urban residents </a:t>
            </a:r>
            <a:r>
              <a:rPr lang="en" sz="1350" u="sng">
                <a:solidFill>
                  <a:srgbClr val="005EA2"/>
                </a:solidFill>
                <a:highlight>
                  <a:srgbClr val="FFFFFF"/>
                </a:highlight>
                <a:hlinkClick r:id="rId4">
                  <a:extLst>
                    <a:ext uri="{A12FA001-AC4F-418D-AE19-62706E023703}">
                      <ahyp:hlinkClr val="tx"/>
                    </a:ext>
                  </a:extLst>
                </a:hlinkClick>
              </a:rPr>
              <a:t>experience significantly more unhealthy air-quality days</a:t>
            </a:r>
            <a:r>
              <a:rPr lang="en" sz="1350">
                <a:solidFill>
                  <a:srgbClr val="343F4E"/>
                </a:solidFill>
                <a:highlight>
                  <a:srgbClr val="FFFFFF"/>
                </a:highlight>
              </a:rPr>
              <a:t> than rural residents, including about 12 times more excessive ozone days and 12 times more excessive PM2.5 days per year. Battery electric vehicles run with </a:t>
            </a:r>
            <a:r>
              <a:rPr lang="en" sz="1350" u="sng">
                <a:solidFill>
                  <a:srgbClr val="005EA2"/>
                </a:solidFill>
                <a:highlight>
                  <a:srgbClr val="FFFFFF"/>
                </a:highlight>
                <a:hlinkClick r:id="rId5">
                  <a:extLst>
                    <a:ext uri="{A12FA001-AC4F-418D-AE19-62706E023703}">
                      <ahyp:hlinkClr val="tx"/>
                    </a:ext>
                  </a:extLst>
                </a:hlinkClick>
              </a:rPr>
              <a:t>zero tailpipe emissions</a:t>
            </a:r>
            <a:r>
              <a:rPr lang="en" sz="1350">
                <a:solidFill>
                  <a:srgbClr val="343F4E"/>
                </a:solidFill>
                <a:highlight>
                  <a:srgbClr val="FFFFFF"/>
                </a:highlight>
              </a:rPr>
              <a:t>,</a:t>
            </a:r>
            <a:endParaRPr sz="1350">
              <a:solidFill>
                <a:srgbClr val="343F4E"/>
              </a:solidFill>
              <a:highlight>
                <a:srgbClr val="FFFFFF"/>
              </a:highlight>
            </a:endParaRPr>
          </a:p>
          <a:p>
            <a:pPr indent="0" lvl="0" marL="0" rtl="0" algn="l">
              <a:lnSpc>
                <a:spcPct val="100000"/>
              </a:lnSpc>
              <a:spcBef>
                <a:spcPts val="0"/>
              </a:spcBef>
              <a:spcAft>
                <a:spcPts val="0"/>
              </a:spcAft>
              <a:buSzPts val="1400"/>
              <a:buNone/>
            </a:pPr>
            <a:r>
              <a:rPr lang="en" sz="1350">
                <a:solidFill>
                  <a:srgbClr val="343F4E"/>
                </a:solidFill>
                <a:highlight>
                  <a:srgbClr val="FFFFFF"/>
                </a:highlight>
              </a:rPr>
              <a:t>Urban areas have an </a:t>
            </a:r>
            <a:r>
              <a:rPr lang="en" sz="1350" u="sng">
                <a:solidFill>
                  <a:srgbClr val="005EA2"/>
                </a:solidFill>
                <a:highlight>
                  <a:srgbClr val="FFFFFF"/>
                </a:highlight>
                <a:hlinkClick r:id="rId6">
                  <a:extLst>
                    <a:ext uri="{A12FA001-AC4F-418D-AE19-62706E023703}">
                      <ahyp:hlinkClr val="tx"/>
                    </a:ext>
                  </a:extLst>
                </a:hlinkClick>
              </a:rPr>
              <a:t>average background noise level of 60 decibels</a:t>
            </a:r>
            <a:r>
              <a:rPr lang="en" sz="1350">
                <a:solidFill>
                  <a:srgbClr val="343F4E"/>
                </a:solidFill>
                <a:highlight>
                  <a:srgbClr val="FFFFFF"/>
                </a:highlight>
              </a:rPr>
              <a:t>, with regular spikes up to 85 decibels or more, and the two largest sources of this environmental noise are transportation and industrial activity. </a:t>
            </a:r>
            <a:endParaRPr sz="1350">
              <a:solidFill>
                <a:srgbClr val="343F4E"/>
              </a:solidFill>
              <a:highlight>
                <a:srgbClr val="FFFFFF"/>
              </a:highlight>
            </a:endParaRPr>
          </a:p>
          <a:p>
            <a:pPr indent="0" lvl="0" marL="0" rtl="0" algn="l">
              <a:lnSpc>
                <a:spcPct val="100000"/>
              </a:lnSpc>
              <a:spcBef>
                <a:spcPts val="0"/>
              </a:spcBef>
              <a:spcAft>
                <a:spcPts val="0"/>
              </a:spcAft>
              <a:buSzPts val="1400"/>
              <a:buNone/>
            </a:pPr>
            <a:r>
              <a:t/>
            </a:r>
            <a:endParaRPr sz="1350">
              <a:solidFill>
                <a:srgbClr val="343F4E"/>
              </a:solidFill>
              <a:highlight>
                <a:srgbClr val="FFFFFF"/>
              </a:highlight>
            </a:endParaRPr>
          </a:p>
          <a:p>
            <a:pPr indent="0" lvl="0" marL="0" rtl="0" algn="l">
              <a:lnSpc>
                <a:spcPct val="100000"/>
              </a:lnSpc>
              <a:spcBef>
                <a:spcPts val="0"/>
              </a:spcBef>
              <a:spcAft>
                <a:spcPts val="0"/>
              </a:spcAft>
              <a:buSzPts val="1400"/>
              <a:buNone/>
            </a:pPr>
            <a:r>
              <a:rPr lang="en" sz="1350">
                <a:solidFill>
                  <a:srgbClr val="343F4E"/>
                </a:solidFill>
                <a:highlight>
                  <a:srgbClr val="FFFFFF"/>
                </a:highlight>
              </a:rPr>
              <a:t>EVs have significantly </a:t>
            </a:r>
            <a:r>
              <a:rPr lang="en" sz="1350" u="sng">
                <a:solidFill>
                  <a:srgbClr val="005EA2"/>
                </a:solidFill>
                <a:highlight>
                  <a:srgbClr val="FFFFFF"/>
                </a:highlight>
                <a:hlinkClick r:id="rId7">
                  <a:extLst>
                    <a:ext uri="{A12FA001-AC4F-418D-AE19-62706E023703}">
                      <ahyp:hlinkClr val="tx"/>
                    </a:ext>
                  </a:extLst>
                </a:hlinkClick>
              </a:rPr>
              <a:t>lower GHG emissions</a:t>
            </a:r>
            <a:r>
              <a:rPr lang="en" sz="1350">
                <a:solidFill>
                  <a:srgbClr val="343F4E"/>
                </a:solidFill>
                <a:highlight>
                  <a:srgbClr val="FFFFFF"/>
                </a:highlight>
              </a:rPr>
              <a:t>, especially if electricity is generated with renewable energy sources like hydroelectric, solar, or wind.</a:t>
            </a:r>
            <a:endParaRPr sz="1350">
              <a:solidFill>
                <a:srgbClr val="343F4E"/>
              </a:solidFill>
              <a:highlight>
                <a:srgbClr val="FFFFFF"/>
              </a:highlight>
            </a:endParaRPr>
          </a:p>
          <a:p>
            <a:pPr indent="0" lvl="0" marL="0" rtl="0" algn="l">
              <a:lnSpc>
                <a:spcPct val="100000"/>
              </a:lnSpc>
              <a:spcBef>
                <a:spcPts val="0"/>
              </a:spcBef>
              <a:spcAft>
                <a:spcPts val="0"/>
              </a:spcAft>
              <a:buSzPts val="1400"/>
              <a:buNone/>
            </a:pPr>
            <a:r>
              <a:rPr lang="en" sz="1350">
                <a:solidFill>
                  <a:srgbClr val="343F4E"/>
                </a:solidFill>
                <a:highlight>
                  <a:srgbClr val="FFFFFF"/>
                </a:highlight>
              </a:rPr>
              <a:t>In contrast to an internal combustion engine vehicle, EVs, including BEBs and ESBs, can be virtually inaudible due to a lack of engine noise</a:t>
            </a:r>
            <a:endParaRPr sz="1350">
              <a:solidFill>
                <a:srgbClr val="343F4E"/>
              </a:solidFill>
              <a:highlight>
                <a:srgbClr val="FFFFFF"/>
              </a:highlight>
            </a:endParaRPr>
          </a:p>
        </p:txBody>
      </p:sp>
      <p:sp>
        <p:nvSpPr>
          <p:cNvPr id="236" name="Google Shape;236;g2ae5e460d14_1_150:notes"/>
          <p:cNvSpPr txBox="1"/>
          <p:nvPr>
            <p:ph idx="12" type="sldNum"/>
          </p:nvPr>
        </p:nvSpPr>
        <p:spPr>
          <a:xfrm>
            <a:off x="3884614" y="8685213"/>
            <a:ext cx="2971660" cy="457342"/>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e5e460d14_1_139:notes"/>
          <p:cNvSpPr/>
          <p:nvPr>
            <p:ph idx="2" type="sldImg"/>
          </p:nvPr>
        </p:nvSpPr>
        <p:spPr>
          <a:xfrm>
            <a:off x="398913" y="686112"/>
            <a:ext cx="6060174"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2ae5e460d14_1_139:notes"/>
          <p:cNvSpPr txBox="1"/>
          <p:nvPr>
            <p:ph idx="1" type="body"/>
          </p:nvPr>
        </p:nvSpPr>
        <p:spPr>
          <a:xfrm>
            <a:off x="685800" y="4343400"/>
            <a:ext cx="5486322" cy="4114903"/>
          </a:xfrm>
          <a:prstGeom prst="rect">
            <a:avLst/>
          </a:prstGeom>
          <a:noFill/>
          <a:ln>
            <a:noFill/>
          </a:ln>
        </p:spPr>
        <p:txBody>
          <a:bodyPr anchorCtr="0" anchor="t" bIns="45650" lIns="91275" spcFirstLastPara="1" rIns="91275" wrap="square" tIns="45650">
            <a:noAutofit/>
          </a:bodyPr>
          <a:lstStyle/>
          <a:p>
            <a:pPr indent="0" lvl="0" marL="0" rtl="0" algn="l">
              <a:lnSpc>
                <a:spcPct val="100000"/>
              </a:lnSpc>
              <a:spcBef>
                <a:spcPts val="0"/>
              </a:spcBef>
              <a:spcAft>
                <a:spcPts val="0"/>
              </a:spcAft>
              <a:buSzPts val="1400"/>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Homes, workplaces, and services are often</a:t>
            </a:r>
            <a:endParaRPr sz="1400"/>
          </a:p>
          <a:p>
            <a:pPr indent="0" lvl="0" marL="0" rtl="0" algn="l">
              <a:spcBef>
                <a:spcPts val="0"/>
              </a:spcBef>
              <a:spcAft>
                <a:spcPts val="0"/>
              </a:spcAft>
              <a:buClr>
                <a:schemeClr val="dk1"/>
              </a:buClr>
              <a:buSzPts val="1100"/>
              <a:buFont typeface="Arial"/>
              <a:buNone/>
            </a:pPr>
            <a:r>
              <a:rPr lang="en" sz="1400"/>
              <a:t>located far apart from one another. When people</a:t>
            </a:r>
            <a:endParaRPr sz="1400"/>
          </a:p>
          <a:p>
            <a:pPr indent="0" lvl="0" marL="0" rtl="0" algn="l">
              <a:spcBef>
                <a:spcPts val="0"/>
              </a:spcBef>
              <a:spcAft>
                <a:spcPts val="0"/>
              </a:spcAft>
              <a:buClr>
                <a:schemeClr val="dk1"/>
              </a:buClr>
              <a:buSzPts val="1100"/>
              <a:buFont typeface="Arial"/>
              <a:buNone/>
            </a:pPr>
            <a:r>
              <a:rPr lang="en" sz="1400"/>
              <a:t>have limited transportation choices, or less</a:t>
            </a:r>
            <a:endParaRPr sz="1400"/>
          </a:p>
          <a:p>
            <a:pPr indent="0" lvl="0" marL="0" rtl="0" algn="l">
              <a:spcBef>
                <a:spcPts val="0"/>
              </a:spcBef>
              <a:spcAft>
                <a:spcPts val="0"/>
              </a:spcAft>
              <a:buClr>
                <a:schemeClr val="dk1"/>
              </a:buClr>
              <a:buSzPts val="1100"/>
              <a:buFont typeface="Arial"/>
              <a:buNone/>
            </a:pPr>
            <a:r>
              <a:rPr lang="en" sz="1400"/>
              <a:t>accessible and efficient options, it can take them</a:t>
            </a:r>
            <a:endParaRPr sz="1400"/>
          </a:p>
          <a:p>
            <a:pPr indent="0" lvl="0" marL="0" rtl="0" algn="l">
              <a:spcBef>
                <a:spcPts val="0"/>
              </a:spcBef>
              <a:spcAft>
                <a:spcPts val="0"/>
              </a:spcAft>
              <a:buClr>
                <a:schemeClr val="dk1"/>
              </a:buClr>
              <a:buSzPts val="1100"/>
              <a:buFont typeface="Arial"/>
              <a:buNone/>
            </a:pPr>
            <a:r>
              <a:rPr lang="en" sz="1400"/>
              <a:t>even more time to address their daily needs.</a:t>
            </a:r>
            <a:endParaRPr sz="1400"/>
          </a:p>
          <a:p>
            <a:pPr indent="0" lvl="0" marL="0" rtl="0" algn="l">
              <a:spcBef>
                <a:spcPts val="0"/>
              </a:spcBef>
              <a:spcAft>
                <a:spcPts val="0"/>
              </a:spcAft>
              <a:buClr>
                <a:schemeClr val="dk1"/>
              </a:buClr>
              <a:buSzPts val="1100"/>
              <a:buFont typeface="Arial"/>
              <a:buNone/>
            </a:pPr>
            <a:r>
              <a:rPr lang="en" sz="1400"/>
              <a:t>The spatial mismatch between jobs, housing,</a:t>
            </a:r>
            <a:endParaRPr sz="1400"/>
          </a:p>
          <a:p>
            <a:pPr indent="0" lvl="0" marL="0" rtl="0" algn="l">
              <a:spcBef>
                <a:spcPts val="0"/>
              </a:spcBef>
              <a:spcAft>
                <a:spcPts val="0"/>
              </a:spcAft>
              <a:buClr>
                <a:schemeClr val="dk1"/>
              </a:buClr>
              <a:buSzPts val="1100"/>
              <a:buFont typeface="Arial"/>
              <a:buNone/>
            </a:pPr>
            <a:r>
              <a:rPr lang="en" sz="1400"/>
              <a:t>and services is especially pronounced in</a:t>
            </a:r>
            <a:endParaRPr sz="1400"/>
          </a:p>
          <a:p>
            <a:pPr indent="0" lvl="0" marL="0" rtl="0" algn="l">
              <a:spcBef>
                <a:spcPts val="0"/>
              </a:spcBef>
              <a:spcAft>
                <a:spcPts val="0"/>
              </a:spcAft>
              <a:buClr>
                <a:schemeClr val="dk1"/>
              </a:buClr>
              <a:buSzPts val="1100"/>
              <a:buFont typeface="Arial"/>
              <a:buNone/>
            </a:pPr>
            <a:r>
              <a:rPr lang="en" sz="1400"/>
              <a:t>disadvantaged communities.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400"/>
              <a:t>Not only can we redesign the way we transport ourselves in cities to reduct greenhouse gas emissions, we can also redesign our cities to make them even more sustainable. To do this, we can build more walkable and bike-friendly cities. </a:t>
            </a:r>
            <a:r>
              <a:rPr lang="en" sz="1350">
                <a:solidFill>
                  <a:srgbClr val="111111"/>
                </a:solidFill>
                <a:highlight>
                  <a:srgbClr val="FFFFFF"/>
                </a:highlight>
                <a:latin typeface="Merriweather"/>
                <a:ea typeface="Merriweather"/>
                <a:cs typeface="Merriweather"/>
                <a:sym typeface="Merriweather"/>
              </a:rPr>
              <a:t>A walkable environment </a:t>
            </a:r>
            <a:r>
              <a:rPr lang="en" sz="1350">
                <a:solidFill>
                  <a:srgbClr val="32ADFD"/>
                </a:solidFill>
                <a:highlight>
                  <a:srgbClr val="FFFFFF"/>
                </a:highlight>
                <a:uFill>
                  <a:noFill/>
                </a:uFill>
                <a:latin typeface="Merriweather"/>
                <a:ea typeface="Merriweather"/>
                <a:cs typeface="Merriweather"/>
                <a:sym typeface="Merriweather"/>
                <a:hlinkClick r:id="rId2">
                  <a:extLst>
                    <a:ext uri="{A12FA001-AC4F-418D-AE19-62706E023703}">
                      <ahyp:hlinkClr val="tx"/>
                    </a:ext>
                  </a:extLst>
                </a:hlinkClick>
              </a:rPr>
              <a:t>reduces greenhouse gas emissions</a:t>
            </a:r>
            <a:r>
              <a:rPr lang="en" sz="1350">
                <a:solidFill>
                  <a:srgbClr val="111111"/>
                </a:solidFill>
                <a:highlight>
                  <a:srgbClr val="FFFFFF"/>
                </a:highlight>
                <a:latin typeface="Merriweather"/>
                <a:ea typeface="Merriweather"/>
                <a:cs typeface="Merriweather"/>
                <a:sym typeface="Merriweather"/>
              </a:rPr>
              <a:t> by 4 tons a year, compared to living in an automobile-dependent suburb. </a:t>
            </a:r>
            <a:endParaRPr sz="1350">
              <a:solidFill>
                <a:srgbClr val="111111"/>
              </a:solidFill>
              <a:highlight>
                <a:srgbClr val="FFFFFF"/>
              </a:highlight>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rPr lang="en" sz="1350">
                <a:solidFill>
                  <a:srgbClr val="111111"/>
                </a:solidFill>
                <a:highlight>
                  <a:srgbClr val="FFFFFF"/>
                </a:highlight>
                <a:latin typeface="Merriweather"/>
                <a:ea typeface="Merriweather"/>
                <a:cs typeface="Merriweather"/>
                <a:sym typeface="Merriweather"/>
              </a:rPr>
              <a:t>As well as reducing greenhouse gas emissions, walkable cities reduce the urban heat island effect by adding shaded, plant-lined sidewalks instead of heat-absorbing asphalt.</a:t>
            </a:r>
            <a:endParaRPr sz="1350">
              <a:solidFill>
                <a:srgbClr val="111111"/>
              </a:solidFill>
              <a:highlight>
                <a:srgbClr val="FFFFFF"/>
              </a:highlight>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rPr lang="en" sz="1350">
                <a:solidFill>
                  <a:srgbClr val="111111"/>
                </a:solidFill>
                <a:highlight>
                  <a:srgbClr val="FFFFFF"/>
                </a:highlight>
                <a:latin typeface="Merriweather"/>
                <a:ea typeface="Merriweather"/>
                <a:cs typeface="Merriweather"/>
                <a:sym typeface="Merriweather"/>
              </a:rPr>
              <a:t>Walkable cities also reduce air pollution by cutting tailpipe emissions to zero and reduce background noise with no engine.</a:t>
            </a:r>
            <a:endParaRPr sz="1350">
              <a:solidFill>
                <a:srgbClr val="111111"/>
              </a:solidFill>
              <a:highlight>
                <a:srgbClr val="FFFFFF"/>
              </a:highlight>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t/>
            </a:r>
            <a:endParaRPr sz="1350">
              <a:solidFill>
                <a:srgbClr val="111111"/>
              </a:solidFill>
              <a:highlight>
                <a:srgbClr val="FFFFFF"/>
              </a:highlight>
              <a:latin typeface="Merriweather"/>
              <a:ea typeface="Merriweather"/>
              <a:cs typeface="Merriweather"/>
              <a:sym typeface="Merriweather"/>
            </a:endParaRPr>
          </a:p>
        </p:txBody>
      </p:sp>
      <p:sp>
        <p:nvSpPr>
          <p:cNvPr id="243" name="Google Shape;243;g2ae5e460d14_1_139:notes"/>
          <p:cNvSpPr txBox="1"/>
          <p:nvPr>
            <p:ph idx="12" type="sldNum"/>
          </p:nvPr>
        </p:nvSpPr>
        <p:spPr>
          <a:xfrm>
            <a:off x="3884614" y="8685213"/>
            <a:ext cx="2971660" cy="457342"/>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e593e9ce7_0_13:notes"/>
          <p:cNvSpPr/>
          <p:nvPr>
            <p:ph idx="2" type="sldImg"/>
          </p:nvPr>
        </p:nvSpPr>
        <p:spPr>
          <a:xfrm>
            <a:off x="398913" y="686112"/>
            <a:ext cx="6060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2ae593e9ce7_0_13:notes"/>
          <p:cNvSpPr txBox="1"/>
          <p:nvPr>
            <p:ph idx="1" type="body"/>
          </p:nvPr>
        </p:nvSpPr>
        <p:spPr>
          <a:xfrm>
            <a:off x="685800" y="4343400"/>
            <a:ext cx="5486400" cy="4114800"/>
          </a:xfrm>
          <a:prstGeom prst="rect">
            <a:avLst/>
          </a:prstGeom>
          <a:noFill/>
          <a:ln>
            <a:noFill/>
          </a:ln>
        </p:spPr>
        <p:txBody>
          <a:bodyPr anchorCtr="0" anchor="t" bIns="45650" lIns="91275" spcFirstLastPara="1" rIns="91275" wrap="square" tIns="45650">
            <a:noAutofit/>
          </a:bodyPr>
          <a:lstStyle/>
          <a:p>
            <a:pPr indent="0" lvl="0" marL="0" rtl="0" algn="l">
              <a:lnSpc>
                <a:spcPct val="115000"/>
              </a:lnSpc>
              <a:spcBef>
                <a:spcPts val="1500"/>
              </a:spcBef>
              <a:spcAft>
                <a:spcPts val="0"/>
              </a:spcAft>
              <a:buClr>
                <a:schemeClr val="dk1"/>
              </a:buClr>
              <a:buSzPts val="1100"/>
              <a:buFont typeface="Arial"/>
              <a:buNone/>
            </a:pPr>
            <a:r>
              <a:rPr lang="en" sz="1500">
                <a:solidFill>
                  <a:srgbClr val="1A1919"/>
                </a:solidFill>
                <a:highlight>
                  <a:srgbClr val="FFFFFF"/>
                </a:highlight>
                <a:latin typeface="Times New Roman"/>
                <a:ea typeface="Times New Roman"/>
                <a:cs typeface="Times New Roman"/>
                <a:sym typeface="Times New Roman"/>
              </a:rPr>
              <a:t>Public transport ridership plummeted during the COVID-19 pandemic, falling by </a:t>
            </a:r>
            <a:r>
              <a:rPr lang="en" sz="1500" u="sng">
                <a:solidFill>
                  <a:srgbClr val="32864B"/>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as much as 90%</a:t>
            </a:r>
            <a:r>
              <a:rPr lang="en" sz="1500">
                <a:solidFill>
                  <a:srgbClr val="1A1919"/>
                </a:solidFill>
                <a:highlight>
                  <a:srgbClr val="FFFFFF"/>
                </a:highlight>
                <a:latin typeface="Times New Roman"/>
                <a:ea typeface="Times New Roman"/>
                <a:cs typeface="Times New Roman"/>
                <a:sym typeface="Times New Roman"/>
              </a:rPr>
              <a:t> in some cities. Since then it </a:t>
            </a:r>
            <a:r>
              <a:rPr lang="en" sz="1500" u="sng">
                <a:solidFill>
                  <a:srgbClr val="32864B"/>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has rebounded</a:t>
            </a:r>
            <a:r>
              <a:rPr lang="en" sz="1500">
                <a:solidFill>
                  <a:srgbClr val="1A1919"/>
                </a:solidFill>
                <a:highlight>
                  <a:srgbClr val="FFFFFF"/>
                </a:highlight>
                <a:latin typeface="Times New Roman"/>
                <a:ea typeface="Times New Roman"/>
                <a:cs typeface="Times New Roman"/>
                <a:sym typeface="Times New Roman"/>
              </a:rPr>
              <a:t> to at or near pre-pandemic levels in certain places. Full recoveries were most common in low- and middle-income countries such as Indonesia, Mexico and South Africa, where a significant percentage of the population relies on public transport to access daily necessities. Some countries, including Colombia, Kenya and India, even saw ridership surpass pre-pandemic levels.</a:t>
            </a:r>
            <a:endParaRPr sz="1500">
              <a:solidFill>
                <a:srgbClr val="1A1919"/>
              </a:solidFill>
              <a:highlight>
                <a:srgbClr val="FFFFFF"/>
              </a:highlight>
              <a:latin typeface="Times New Roman"/>
              <a:ea typeface="Times New Roman"/>
              <a:cs typeface="Times New Roman"/>
              <a:sym typeface="Times New Roman"/>
            </a:endParaRPr>
          </a:p>
          <a:p>
            <a:pPr indent="0" lvl="0" marL="0" rtl="0" algn="l">
              <a:lnSpc>
                <a:spcPct val="115000"/>
              </a:lnSpc>
              <a:spcBef>
                <a:spcPts val="1500"/>
              </a:spcBef>
              <a:spcAft>
                <a:spcPts val="0"/>
              </a:spcAft>
              <a:buClr>
                <a:schemeClr val="dk1"/>
              </a:buClr>
              <a:buSzPts val="1100"/>
              <a:buFont typeface="Arial"/>
              <a:buNone/>
            </a:pPr>
            <a:r>
              <a:rPr lang="en" sz="1500">
                <a:solidFill>
                  <a:srgbClr val="1A1919"/>
                </a:solidFill>
                <a:highlight>
                  <a:srgbClr val="FFFFFF"/>
                </a:highlight>
                <a:latin typeface="Times New Roman"/>
                <a:ea typeface="Times New Roman"/>
                <a:cs typeface="Times New Roman"/>
                <a:sym typeface="Times New Roman"/>
              </a:rPr>
              <a:t>But the recovery has been much slower in high-income countries across North and South America and Europe. Some, such as Canada, Japan, Sweden and the United Kingdom, continue to see ridership levels below what they were in February 2020 before the height of the COVID-19 pandemic.</a:t>
            </a:r>
            <a:endParaRPr sz="1500">
              <a:solidFill>
                <a:srgbClr val="1A1919"/>
              </a:solidFill>
              <a:highlight>
                <a:srgbClr val="FFFFFF"/>
              </a:highlight>
              <a:latin typeface="Times New Roman"/>
              <a:ea typeface="Times New Roman"/>
              <a:cs typeface="Times New Roman"/>
              <a:sym typeface="Times New Roman"/>
            </a:endParaRPr>
          </a:p>
          <a:p>
            <a:pPr indent="0" lvl="0" marL="0" rtl="0" algn="l">
              <a:lnSpc>
                <a:spcPct val="100000"/>
              </a:lnSpc>
              <a:spcBef>
                <a:spcPts val="1500"/>
              </a:spcBef>
              <a:spcAft>
                <a:spcPts val="0"/>
              </a:spcAft>
              <a:buSzPts val="1400"/>
              <a:buNone/>
            </a:pPr>
            <a:r>
              <a:rPr lang="en" sz="1400"/>
              <a:t>To be able to meet climate goals, we need to prioritize both the upgrade of the infrastructure of public transportation and the marketing around it. We can’t reduce carbon emissions if no one wants to use public transit. Cities around the world are employing ad campaigns as well as implementing cosmetic updates to urban transportation infrastructure to make it more enticing for both residents and visitors of cities.</a:t>
            </a:r>
            <a:endParaRPr sz="1400"/>
          </a:p>
        </p:txBody>
      </p:sp>
      <p:sp>
        <p:nvSpPr>
          <p:cNvPr id="250" name="Google Shape;250;g2ae593e9ce7_0_13:notes"/>
          <p:cNvSpPr txBox="1"/>
          <p:nvPr>
            <p:ph idx="12" type="sldNum"/>
          </p:nvPr>
        </p:nvSpPr>
        <p:spPr>
          <a:xfrm>
            <a:off x="3884614" y="8685213"/>
            <a:ext cx="2971800" cy="457200"/>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e5e460d14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e5e460d14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Sustainable fuel example: biomass and waste feedstock </a:t>
            </a:r>
            <a:r>
              <a:rPr lang="en" u="sng">
                <a:solidFill>
                  <a:schemeClr val="hlink"/>
                </a:solidFill>
                <a:hlinkClick r:id="rId2"/>
              </a:rPr>
              <a:t>https://www.greencarcongress.com/2023/06/20230615-eia.html</a:t>
            </a:r>
            <a:r>
              <a:rPr lang="en"/>
              <a:t> </a:t>
            </a:r>
            <a:endParaRPr/>
          </a:p>
          <a:p>
            <a:pPr indent="0" lvl="0" marL="0" rtl="0" algn="l">
              <a:spcBef>
                <a:spcPts val="0"/>
              </a:spcBef>
              <a:spcAft>
                <a:spcPts val="0"/>
              </a:spcAft>
              <a:buNone/>
            </a:pPr>
            <a:r>
              <a:rPr lang="en"/>
              <a:t>Battery link: </a:t>
            </a:r>
            <a:r>
              <a:rPr lang="en" u="sng">
                <a:solidFill>
                  <a:schemeClr val="hlink"/>
                </a:solidFill>
                <a:hlinkClick r:id="rId3"/>
              </a:rPr>
              <a:t>https://www.mdpi.com/2313-0105/5/1/10</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e5e460d14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e5e460d14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https://www.ipcc.ch/report/ar6/wg3/downloads/report/IPCC_AR6_WGIII_FullReport.pdf</a:t>
            </a:r>
            <a:endParaRPr/>
          </a:p>
          <a:p>
            <a:pPr indent="0" lvl="0" marL="0" rtl="0" algn="l">
              <a:spcBef>
                <a:spcPts val="0"/>
              </a:spcBef>
              <a:spcAft>
                <a:spcPts val="0"/>
              </a:spcAft>
              <a:buNone/>
            </a:pPr>
            <a:r>
              <a:rPr lang="en" u="sng">
                <a:solidFill>
                  <a:schemeClr val="hlink"/>
                </a:solidFill>
                <a:hlinkClick r:id="rId3"/>
              </a:rPr>
              <a:t>https://www.futurebridge.com/industry/perspectives-mobility/synthetic-fuels-can-this-be-the-magic-bullet-environmentalists-wanted/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e5e460d14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e5e460d14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https://www.hydrogen.energy.gov/docs/hydrogenprogramlibraries/pdfs/clean-hydrogen-strategy-roadmap.pdf?Status=Master</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e5e460d1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ae5e460d14_7_0:notes"/>
          <p:cNvSpPr/>
          <p:nvPr>
            <p:ph idx="2" type="sldImg"/>
          </p:nvPr>
        </p:nvSpPr>
        <p:spPr>
          <a:xfrm>
            <a:off x="399947" y="686112"/>
            <a:ext cx="6058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e5e460d14_7_22:notes"/>
          <p:cNvSpPr/>
          <p:nvPr>
            <p:ph idx="2" type="sldImg"/>
          </p:nvPr>
        </p:nvSpPr>
        <p:spPr>
          <a:xfrm>
            <a:off x="398913" y="686112"/>
            <a:ext cx="6060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2ae5e460d14_7_22:notes"/>
          <p:cNvSpPr txBox="1"/>
          <p:nvPr>
            <p:ph idx="1" type="body"/>
          </p:nvPr>
        </p:nvSpPr>
        <p:spPr>
          <a:xfrm>
            <a:off x="685800" y="4343400"/>
            <a:ext cx="5486400" cy="4114800"/>
          </a:xfrm>
          <a:prstGeom prst="rect">
            <a:avLst/>
          </a:prstGeom>
          <a:noFill/>
          <a:ln>
            <a:noFill/>
          </a:ln>
        </p:spPr>
        <p:txBody>
          <a:bodyPr anchorCtr="0" anchor="t" bIns="45650" lIns="91275" spcFirstLastPara="1" rIns="91275" wrap="square" tIns="45650">
            <a:noAutofit/>
          </a:bodyPr>
          <a:lstStyle/>
          <a:p>
            <a:pPr indent="0" lvl="0" marL="0" rtl="0" algn="l">
              <a:lnSpc>
                <a:spcPct val="100000"/>
              </a:lnSpc>
              <a:spcBef>
                <a:spcPts val="0"/>
              </a:spcBef>
              <a:spcAft>
                <a:spcPts val="0"/>
              </a:spcAft>
              <a:buSzPts val="1400"/>
              <a:buNone/>
            </a:pPr>
            <a:r>
              <a:rPr lang="en" sz="1400"/>
              <a:t>So, today we’ve discussed, that you should care about transportation emissions because of its numerous large scale effects on both the people of today and tomorrow.</a:t>
            </a:r>
            <a:endParaRPr sz="1400"/>
          </a:p>
          <a:p>
            <a:pPr indent="0" lvl="0" marL="0" rtl="0" algn="l">
              <a:lnSpc>
                <a:spcPct val="100000"/>
              </a:lnSpc>
              <a:spcBef>
                <a:spcPts val="0"/>
              </a:spcBef>
              <a:spcAft>
                <a:spcPts val="0"/>
              </a:spcAft>
              <a:buSzPts val="1400"/>
              <a:buNone/>
            </a:pPr>
            <a:r>
              <a:rPr lang="en" sz="1400"/>
              <a:t>We’ve looked at how these challenges compare to what other countries face, and how they’ve combatted these issues,</a:t>
            </a:r>
            <a:endParaRPr sz="1400"/>
          </a:p>
          <a:p>
            <a:pPr indent="0" lvl="0" marL="0" rtl="0" algn="l">
              <a:lnSpc>
                <a:spcPct val="100000"/>
              </a:lnSpc>
              <a:spcBef>
                <a:spcPts val="0"/>
              </a:spcBef>
              <a:spcAft>
                <a:spcPts val="0"/>
              </a:spcAft>
              <a:buSzPts val="1400"/>
              <a:buNone/>
            </a:pPr>
            <a:r>
              <a:rPr lang="en" sz="1400"/>
              <a:t>We’ve seen how public transportation, electric vehicles, and pedestrian friendly </a:t>
            </a:r>
            <a:r>
              <a:rPr lang="en" sz="1400"/>
              <a:t>infrastructure</a:t>
            </a:r>
            <a:r>
              <a:rPr lang="en" sz="1400"/>
              <a:t> can benefit urban </a:t>
            </a:r>
            <a:r>
              <a:rPr lang="en" sz="1400"/>
              <a:t>environments,</a:t>
            </a:r>
            <a:endParaRPr sz="1400"/>
          </a:p>
          <a:p>
            <a:pPr indent="0" lvl="0" marL="0" rtl="0" algn="l">
              <a:lnSpc>
                <a:spcPct val="100000"/>
              </a:lnSpc>
              <a:spcBef>
                <a:spcPts val="0"/>
              </a:spcBef>
              <a:spcAft>
                <a:spcPts val="0"/>
              </a:spcAft>
              <a:buSzPts val="1400"/>
              <a:buNone/>
            </a:pPr>
            <a:r>
              <a:rPr lang="en" sz="1400"/>
              <a:t>And we’ve put forward some methods and goals for reaching zero carbon transportation in the next few decades.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400"/>
              <a:t>And I hope we’ve motivated you, as engineers, to go solve one of the greatest challenges the world is facing today. We can’t reach these goals without your help. Why not change the world?</a:t>
            </a:r>
            <a:endParaRPr sz="1400"/>
          </a:p>
        </p:txBody>
      </p:sp>
      <p:sp>
        <p:nvSpPr>
          <p:cNvPr id="282" name="Google Shape;282;g2ae5e460d14_7_22:notes"/>
          <p:cNvSpPr txBox="1"/>
          <p:nvPr>
            <p:ph idx="12" type="sldNum"/>
          </p:nvPr>
        </p:nvSpPr>
        <p:spPr>
          <a:xfrm>
            <a:off x="3884614" y="8685213"/>
            <a:ext cx="2971800" cy="457200"/>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f32b873ea_0_2:notes"/>
          <p:cNvSpPr/>
          <p:nvPr>
            <p:ph idx="2" type="sldImg"/>
          </p:nvPr>
        </p:nvSpPr>
        <p:spPr>
          <a:xfrm>
            <a:off x="398913" y="686112"/>
            <a:ext cx="6060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ef32b873ea_0_2:notes"/>
          <p:cNvSpPr txBox="1"/>
          <p:nvPr>
            <p:ph idx="1" type="body"/>
          </p:nvPr>
        </p:nvSpPr>
        <p:spPr>
          <a:xfrm>
            <a:off x="685800" y="4343400"/>
            <a:ext cx="5486400" cy="4114800"/>
          </a:xfrm>
          <a:prstGeom prst="rect">
            <a:avLst/>
          </a:prstGeom>
          <a:noFill/>
          <a:ln>
            <a:noFill/>
          </a:ln>
        </p:spPr>
        <p:txBody>
          <a:bodyPr anchorCtr="0" anchor="t" bIns="45650" lIns="91275" spcFirstLastPara="1" rIns="91275" wrap="square" tIns="45650">
            <a:noAutofit/>
          </a:bodyPr>
          <a:lstStyle/>
          <a:p>
            <a:pPr indent="0" lvl="0" marL="0" rtl="0" algn="l">
              <a:lnSpc>
                <a:spcPct val="100000"/>
              </a:lnSpc>
              <a:spcBef>
                <a:spcPts val="0"/>
              </a:spcBef>
              <a:spcAft>
                <a:spcPts val="0"/>
              </a:spcAft>
              <a:buSzPts val="1400"/>
              <a:buNone/>
            </a:pPr>
            <a:r>
              <a:rPr lang="en" sz="1400"/>
              <a:t>Corresponding References:</a:t>
            </a:r>
            <a:br>
              <a:rPr lang="en" sz="1400"/>
            </a:br>
            <a:r>
              <a:rPr lang="en" sz="1100" u="sng">
                <a:solidFill>
                  <a:schemeClr val="hlink"/>
                </a:solidFill>
                <a:latin typeface="Arial"/>
                <a:ea typeface="Arial"/>
                <a:cs typeface="Arial"/>
                <a:sym typeface="Arial"/>
                <a:hlinkClick r:id="rId2"/>
              </a:rPr>
              <a:t>Carnegie Mellon Researches Ways to Mix Touch with VR | Immersive Technology (immersive-technology.com)</a:t>
            </a:r>
            <a:endParaRPr sz="3100">
              <a:latin typeface="Arial"/>
              <a:ea typeface="Arial"/>
              <a:cs typeface="Arial"/>
              <a:sym typeface="Arial"/>
            </a:endParaRPr>
          </a:p>
          <a:p>
            <a:pPr indent="0" lvl="0" marL="0" rtl="0" algn="l">
              <a:lnSpc>
                <a:spcPct val="100000"/>
              </a:lnSpc>
              <a:spcBef>
                <a:spcPts val="600"/>
              </a:spcBef>
              <a:spcAft>
                <a:spcPts val="0"/>
              </a:spcAft>
              <a:buClr>
                <a:schemeClr val="dk1"/>
              </a:buClr>
              <a:buSzPts val="1100"/>
              <a:buFont typeface="Arial"/>
              <a:buNone/>
            </a:pPr>
            <a:r>
              <a:rPr lang="en" sz="1100" u="sng">
                <a:solidFill>
                  <a:schemeClr val="hlink"/>
                </a:solidFill>
                <a:latin typeface="Arial"/>
                <a:ea typeface="Arial"/>
                <a:cs typeface="Arial"/>
                <a:sym typeface="Arial"/>
                <a:hlinkClick r:id="rId3"/>
              </a:rPr>
              <a:t>NAE Website - NAE Grand Challenges for Engineering</a:t>
            </a:r>
            <a:endParaRPr sz="3100">
              <a:latin typeface="Arial"/>
              <a:ea typeface="Arial"/>
              <a:cs typeface="Arial"/>
              <a:sym typeface="Arial"/>
            </a:endParaRPr>
          </a:p>
          <a:p>
            <a:pPr indent="0" lvl="0" marL="0" rtl="0" algn="l">
              <a:lnSpc>
                <a:spcPct val="100000"/>
              </a:lnSpc>
              <a:spcBef>
                <a:spcPts val="600"/>
              </a:spcBef>
              <a:spcAft>
                <a:spcPts val="0"/>
              </a:spcAft>
              <a:buClr>
                <a:schemeClr val="dk1"/>
              </a:buClr>
              <a:buSzPts val="1100"/>
              <a:buFont typeface="Arial"/>
              <a:buNone/>
            </a:pPr>
            <a:r>
              <a:rPr lang="en" sz="1100" u="sng">
                <a:solidFill>
                  <a:schemeClr val="hlink"/>
                </a:solidFill>
                <a:latin typeface="Arial"/>
                <a:ea typeface="Arial"/>
                <a:cs typeface="Arial"/>
                <a:sym typeface="Arial"/>
                <a:hlinkClick r:id="rId4"/>
              </a:rPr>
              <a:t>https://www.army.mil/article/34030/virtual_reality_helps_soldiers_deal_with_real_world_burn_pain</a:t>
            </a:r>
            <a:endParaRPr sz="1100">
              <a:latin typeface="Arial"/>
              <a:ea typeface="Arial"/>
              <a:cs typeface="Arial"/>
              <a:sym typeface="Arial"/>
            </a:endParaRPr>
          </a:p>
          <a:p>
            <a:pPr indent="0" lvl="0" marL="0" rtl="0" algn="l">
              <a:lnSpc>
                <a:spcPct val="100000"/>
              </a:lnSpc>
              <a:spcBef>
                <a:spcPts val="600"/>
              </a:spcBef>
              <a:spcAft>
                <a:spcPts val="0"/>
              </a:spcAft>
              <a:buClr>
                <a:schemeClr val="dk1"/>
              </a:buClr>
              <a:buSzPts val="1100"/>
              <a:buFont typeface="Arial"/>
              <a:buNone/>
            </a:pPr>
            <a:r>
              <a:rPr lang="en" sz="1100" u="sng">
                <a:solidFill>
                  <a:schemeClr val="hlink"/>
                </a:solidFill>
                <a:latin typeface="Arial"/>
                <a:ea typeface="Arial"/>
                <a:cs typeface="Arial"/>
                <a:sym typeface="Arial"/>
                <a:hlinkClick r:id="rId5"/>
              </a:rPr>
              <a:t>https://www.forbes.com/health/mind/virtual-reality-therapy/</a:t>
            </a:r>
            <a:endParaRPr sz="1100">
              <a:latin typeface="Arial"/>
              <a:ea typeface="Arial"/>
              <a:cs typeface="Arial"/>
              <a:sym typeface="Arial"/>
            </a:endParaRPr>
          </a:p>
          <a:p>
            <a:pPr indent="0" lvl="0" marL="0" rtl="0" algn="l">
              <a:lnSpc>
                <a:spcPct val="100000"/>
              </a:lnSpc>
              <a:spcBef>
                <a:spcPts val="600"/>
              </a:spcBef>
              <a:spcAft>
                <a:spcPts val="0"/>
              </a:spcAft>
              <a:buClr>
                <a:schemeClr val="dk1"/>
              </a:buClr>
              <a:buSzPts val="1100"/>
              <a:buFont typeface="Arial"/>
              <a:buNone/>
            </a:pPr>
            <a:r>
              <a:rPr lang="en" sz="1100" u="sng">
                <a:solidFill>
                  <a:schemeClr val="hlink"/>
                </a:solidFill>
                <a:latin typeface="Arial"/>
                <a:ea typeface="Arial"/>
                <a:cs typeface="Arial"/>
                <a:sym typeface="Arial"/>
                <a:hlinkClick r:id="rId6"/>
              </a:rPr>
              <a:t>https://www.newyorker.com/tech/annals-of-technology/virtual-reality-avatar-speaking</a:t>
            </a:r>
            <a:endParaRPr sz="1400"/>
          </a:p>
        </p:txBody>
      </p:sp>
      <p:sp>
        <p:nvSpPr>
          <p:cNvPr id="290" name="Google Shape;290;g1ef32b873ea_0_2:notes"/>
          <p:cNvSpPr txBox="1"/>
          <p:nvPr>
            <p:ph idx="12" type="sldNum"/>
          </p:nvPr>
        </p:nvSpPr>
        <p:spPr>
          <a:xfrm>
            <a:off x="3884614" y="8685213"/>
            <a:ext cx="2971800" cy="457200"/>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e5e460d14_1_232:notes"/>
          <p:cNvSpPr/>
          <p:nvPr>
            <p:ph idx="2" type="sldImg"/>
          </p:nvPr>
        </p:nvSpPr>
        <p:spPr>
          <a:xfrm>
            <a:off x="398913" y="686112"/>
            <a:ext cx="6060174"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2ae5e460d14_1_232:notes"/>
          <p:cNvSpPr txBox="1"/>
          <p:nvPr>
            <p:ph idx="1" type="body"/>
          </p:nvPr>
        </p:nvSpPr>
        <p:spPr>
          <a:xfrm>
            <a:off x="685800" y="4343400"/>
            <a:ext cx="5486322" cy="4114903"/>
          </a:xfrm>
          <a:prstGeom prst="rect">
            <a:avLst/>
          </a:prstGeom>
          <a:noFill/>
          <a:ln>
            <a:noFill/>
          </a:ln>
        </p:spPr>
        <p:txBody>
          <a:bodyPr anchorCtr="0" anchor="t" bIns="45650" lIns="91275" spcFirstLastPara="1" rIns="91275" wrap="square" tIns="45650">
            <a:noAutofit/>
          </a:bodyPr>
          <a:lstStyle/>
          <a:p>
            <a:pPr indent="0" lvl="0" marL="0" rtl="0" algn="l">
              <a:spcBef>
                <a:spcPts val="0"/>
              </a:spcBef>
              <a:spcAft>
                <a:spcPts val="0"/>
              </a:spcAft>
              <a:buClr>
                <a:schemeClr val="dk1"/>
              </a:buClr>
              <a:buSzPts val="1400"/>
              <a:buFont typeface="Arial"/>
              <a:buNone/>
            </a:pPr>
            <a:r>
              <a:t/>
            </a:r>
            <a:endParaRPr sz="1400"/>
          </a:p>
        </p:txBody>
      </p:sp>
      <p:sp>
        <p:nvSpPr>
          <p:cNvPr id="296" name="Google Shape;296;g2ae5e460d14_1_232:notes"/>
          <p:cNvSpPr txBox="1"/>
          <p:nvPr>
            <p:ph idx="12" type="sldNum"/>
          </p:nvPr>
        </p:nvSpPr>
        <p:spPr>
          <a:xfrm>
            <a:off x="3884614" y="8685213"/>
            <a:ext cx="2971660" cy="457342"/>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sz="1400"/>
              <a:t>‹#›</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f32b873ea_0_36:notes"/>
          <p:cNvSpPr/>
          <p:nvPr>
            <p:ph idx="2" type="sldImg"/>
          </p:nvPr>
        </p:nvSpPr>
        <p:spPr>
          <a:xfrm>
            <a:off x="398913" y="686112"/>
            <a:ext cx="6060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1ef32b873ea_0_36:notes"/>
          <p:cNvSpPr txBox="1"/>
          <p:nvPr>
            <p:ph idx="1" type="body"/>
          </p:nvPr>
        </p:nvSpPr>
        <p:spPr>
          <a:xfrm>
            <a:off x="685800" y="4343400"/>
            <a:ext cx="5486400" cy="4114800"/>
          </a:xfrm>
          <a:prstGeom prst="rect">
            <a:avLst/>
          </a:prstGeom>
          <a:noFill/>
          <a:ln>
            <a:noFill/>
          </a:ln>
        </p:spPr>
        <p:txBody>
          <a:bodyPr anchorCtr="0" anchor="t" bIns="45650" lIns="91275" spcFirstLastPara="1" rIns="91275" wrap="square" tIns="45650">
            <a:noAutofit/>
          </a:bodyPr>
          <a:lstStyle/>
          <a:p>
            <a:pPr indent="0" lvl="0" marL="0" rtl="0" algn="l">
              <a:spcBef>
                <a:spcPts val="0"/>
              </a:spcBef>
              <a:spcAft>
                <a:spcPts val="0"/>
              </a:spcAft>
              <a:buClr>
                <a:schemeClr val="dk1"/>
              </a:buClr>
              <a:buSzPts val="1400"/>
              <a:buFont typeface="Arial"/>
              <a:buNone/>
            </a:pPr>
            <a:r>
              <a:t/>
            </a:r>
            <a:endParaRPr sz="1400"/>
          </a:p>
        </p:txBody>
      </p:sp>
      <p:sp>
        <p:nvSpPr>
          <p:cNvPr id="303" name="Google Shape;303;g1ef32b873ea_0_36:notes"/>
          <p:cNvSpPr txBox="1"/>
          <p:nvPr>
            <p:ph idx="12" type="sldNum"/>
          </p:nvPr>
        </p:nvSpPr>
        <p:spPr>
          <a:xfrm>
            <a:off x="3884614" y="8685213"/>
            <a:ext cx="2971800" cy="457200"/>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sz="1400"/>
              <a:t>‹#›</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e5e460d14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ae5e460d14_7_8:notes"/>
          <p:cNvSpPr/>
          <p:nvPr>
            <p:ph idx="2" type="sldImg"/>
          </p:nvPr>
        </p:nvSpPr>
        <p:spPr>
          <a:xfrm>
            <a:off x="399947" y="686112"/>
            <a:ext cx="6058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e5e460d14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e5e460d14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fe158bd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fe158bd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e5e460d14_1_88:notes"/>
          <p:cNvSpPr/>
          <p:nvPr>
            <p:ph idx="2" type="sldImg"/>
          </p:nvPr>
        </p:nvSpPr>
        <p:spPr>
          <a:xfrm>
            <a:off x="398913" y="686112"/>
            <a:ext cx="6060174"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2ae5e460d14_1_88:notes"/>
          <p:cNvSpPr txBox="1"/>
          <p:nvPr>
            <p:ph idx="1" type="body"/>
          </p:nvPr>
        </p:nvSpPr>
        <p:spPr>
          <a:xfrm>
            <a:off x="685800" y="4343400"/>
            <a:ext cx="5486400" cy="4114800"/>
          </a:xfrm>
          <a:prstGeom prst="rect">
            <a:avLst/>
          </a:prstGeom>
          <a:noFill/>
          <a:ln>
            <a:noFill/>
          </a:ln>
        </p:spPr>
        <p:txBody>
          <a:bodyPr anchorCtr="0" anchor="t" bIns="45650" lIns="91275" spcFirstLastPara="1" rIns="91275" wrap="square" tIns="45650">
            <a:noAutofit/>
          </a:bodyPr>
          <a:lstStyle/>
          <a:p>
            <a:pPr indent="0" lvl="0" marL="0" rtl="0" algn="l">
              <a:lnSpc>
                <a:spcPct val="100000"/>
              </a:lnSpc>
              <a:spcBef>
                <a:spcPts val="0"/>
              </a:spcBef>
              <a:spcAft>
                <a:spcPts val="0"/>
              </a:spcAft>
              <a:buSzPts val="1400"/>
              <a:buNone/>
            </a:pPr>
            <a:r>
              <a:rPr lang="en" sz="1400"/>
              <a:t>Hello everybody, I’m Hayden, *Introductions…*: and this is our presentation on the </a:t>
            </a:r>
            <a:r>
              <a:rPr lang="en" sz="1400">
                <a:solidFill>
                  <a:schemeClr val="dk1"/>
                </a:solidFill>
              </a:rPr>
              <a:t>office of Energy Efficiency and Renewable Energy</a:t>
            </a:r>
            <a:r>
              <a:rPr lang="en" sz="1400"/>
              <a:t> Decarbonization of </a:t>
            </a:r>
            <a:r>
              <a:rPr lang="en" sz="1400"/>
              <a:t>Transportation</a:t>
            </a:r>
            <a:r>
              <a:rPr lang="en" sz="1400"/>
              <a:t> Report</a:t>
            </a:r>
            <a:endParaRPr sz="1400"/>
          </a:p>
        </p:txBody>
      </p:sp>
      <p:sp>
        <p:nvSpPr>
          <p:cNvPr id="177" name="Google Shape;177;g2ae5e460d14_1_88:notes"/>
          <p:cNvSpPr txBox="1"/>
          <p:nvPr>
            <p:ph idx="12" type="sldNum"/>
          </p:nvPr>
        </p:nvSpPr>
        <p:spPr>
          <a:xfrm>
            <a:off x="3884614" y="8685213"/>
            <a:ext cx="2971800" cy="457200"/>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e5e460d14_1_101:notes"/>
          <p:cNvSpPr/>
          <p:nvPr>
            <p:ph idx="2" type="sldImg"/>
          </p:nvPr>
        </p:nvSpPr>
        <p:spPr>
          <a:xfrm>
            <a:off x="398913" y="686112"/>
            <a:ext cx="6060174"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ae5e460d14_1_101:notes"/>
          <p:cNvSpPr txBox="1"/>
          <p:nvPr>
            <p:ph idx="1" type="body"/>
          </p:nvPr>
        </p:nvSpPr>
        <p:spPr>
          <a:xfrm>
            <a:off x="685800" y="4343400"/>
            <a:ext cx="5486322" cy="4114903"/>
          </a:xfrm>
          <a:prstGeom prst="rect">
            <a:avLst/>
          </a:prstGeom>
          <a:noFill/>
          <a:ln>
            <a:noFill/>
          </a:ln>
        </p:spPr>
        <p:txBody>
          <a:bodyPr anchorCtr="0" anchor="t" bIns="45650" lIns="91275" spcFirstLastPara="1" rIns="91275" wrap="square" tIns="45650">
            <a:noAutofit/>
          </a:bodyPr>
          <a:lstStyle/>
          <a:p>
            <a:pPr indent="0" lvl="0" marL="0" rtl="0" algn="l">
              <a:lnSpc>
                <a:spcPct val="100000"/>
              </a:lnSpc>
              <a:spcBef>
                <a:spcPts val="0"/>
              </a:spcBef>
              <a:spcAft>
                <a:spcPts val="0"/>
              </a:spcAft>
              <a:buSzPts val="1400"/>
              <a:buNone/>
            </a:pPr>
            <a:r>
              <a:rPr lang="en" sz="1400"/>
              <a:t>So, today our discussion will include how our current transportation system contributes to global warming, some of </a:t>
            </a:r>
            <a:r>
              <a:rPr lang="en" sz="1400"/>
              <a:t>its</a:t>
            </a:r>
            <a:r>
              <a:rPr lang="en" sz="1400"/>
              <a:t> other issues, what’s currently being done to address these issues, and what more needs to be done in the future</a:t>
            </a:r>
            <a:endParaRPr sz="1400"/>
          </a:p>
        </p:txBody>
      </p:sp>
      <p:sp>
        <p:nvSpPr>
          <p:cNvPr id="184" name="Google Shape;184;g2ae5e460d14_1_101:notes"/>
          <p:cNvSpPr txBox="1"/>
          <p:nvPr>
            <p:ph idx="12" type="sldNum"/>
          </p:nvPr>
        </p:nvSpPr>
        <p:spPr>
          <a:xfrm>
            <a:off x="3884614" y="8685213"/>
            <a:ext cx="2971660" cy="457342"/>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e5e460d14_7_14:notes"/>
          <p:cNvSpPr/>
          <p:nvPr>
            <p:ph idx="2" type="sldImg"/>
          </p:nvPr>
        </p:nvSpPr>
        <p:spPr>
          <a:xfrm>
            <a:off x="398913" y="686112"/>
            <a:ext cx="6060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2ae5e460d14_7_14:notes"/>
          <p:cNvSpPr txBox="1"/>
          <p:nvPr>
            <p:ph idx="1" type="body"/>
          </p:nvPr>
        </p:nvSpPr>
        <p:spPr>
          <a:xfrm>
            <a:off x="685800" y="4343400"/>
            <a:ext cx="5486400" cy="4114800"/>
          </a:xfrm>
          <a:prstGeom prst="rect">
            <a:avLst/>
          </a:prstGeom>
          <a:noFill/>
          <a:ln>
            <a:noFill/>
          </a:ln>
        </p:spPr>
        <p:txBody>
          <a:bodyPr anchorCtr="0" anchor="t" bIns="45650" lIns="91275" spcFirstLastPara="1" rIns="91275" wrap="square" tIns="45650">
            <a:noAutofit/>
          </a:bodyPr>
          <a:lstStyle/>
          <a:p>
            <a:pPr indent="0" lvl="0" marL="0" rtl="0" algn="l">
              <a:lnSpc>
                <a:spcPct val="100000"/>
              </a:lnSpc>
              <a:spcBef>
                <a:spcPts val="0"/>
              </a:spcBef>
              <a:spcAft>
                <a:spcPts val="0"/>
              </a:spcAft>
              <a:buSzPts val="1400"/>
              <a:buNone/>
            </a:pPr>
            <a:r>
              <a:rPr lang="en" sz="1400"/>
              <a:t>So, to start, why should you care about any of this? Well firstly there’s global warming- you’re all pretty smart, I trust I don’t have to explain how emissions cause global warming or why that’s an issue or anything, but what you may not know, is that in the US, transportation alone accounts for 33% of all Greenhouse gas emissions, making it the largest contributor by a ,pretty large margin.</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400"/>
              <a:t>But these greenhouse gas emissions aren’t only an issue for our </a:t>
            </a:r>
            <a:r>
              <a:rPr lang="en" sz="1400"/>
              <a:t>environment</a:t>
            </a:r>
            <a:r>
              <a:rPr lang="en" sz="1400"/>
              <a:t> in the long term , they’re an issue for the people of today as well, it’s one of a few ways our current transportation system really hurts everyone around it, but thankfully, many emission solutions manage to solve several of these other issues as well.</a:t>
            </a:r>
            <a:endParaRPr sz="1400"/>
          </a:p>
        </p:txBody>
      </p:sp>
      <p:sp>
        <p:nvSpPr>
          <p:cNvPr id="194" name="Google Shape;194;g2ae5e460d14_7_14:notes"/>
          <p:cNvSpPr txBox="1"/>
          <p:nvPr>
            <p:ph idx="12" type="sldNum"/>
          </p:nvPr>
        </p:nvSpPr>
        <p:spPr>
          <a:xfrm>
            <a:off x="3884614" y="8685213"/>
            <a:ext cx="2971800" cy="457200"/>
          </a:xfrm>
          <a:prstGeom prst="rect">
            <a:avLst/>
          </a:prstGeom>
          <a:noFill/>
          <a:ln>
            <a:noFill/>
          </a:ln>
        </p:spPr>
        <p:txBody>
          <a:bodyPr anchorCtr="0" anchor="b" bIns="45650" lIns="91275" spcFirstLastPara="1" rIns="91275" wrap="square" tIns="4565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e593e9ce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e593e9ce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51" name="Shape 51"/>
        <p:cNvGrpSpPr/>
        <p:nvPr/>
      </p:nvGrpSpPr>
      <p:grpSpPr>
        <a:xfrm>
          <a:off x="0" y="0"/>
          <a:ext cx="0" cy="0"/>
          <a:chOff x="0" y="0"/>
          <a:chExt cx="0" cy="0"/>
        </a:xfrm>
      </p:grpSpPr>
      <p:sp>
        <p:nvSpPr>
          <p:cNvPr id="52" name="Google Shape;52;p14"/>
          <p:cNvSpPr/>
          <p:nvPr/>
        </p:nvSpPr>
        <p:spPr>
          <a:xfrm>
            <a:off x="0" y="2371988"/>
            <a:ext cx="9144000" cy="2782206"/>
          </a:xfrm>
          <a:prstGeom prst="rect">
            <a:avLst/>
          </a:prstGeom>
          <a:solidFill>
            <a:srgbClr val="D600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 name="Google Shape;53;p14"/>
          <p:cNvSpPr txBox="1"/>
          <p:nvPr>
            <p:ph type="ctrTitle"/>
          </p:nvPr>
        </p:nvSpPr>
        <p:spPr>
          <a:xfrm>
            <a:off x="216321" y="2857479"/>
            <a:ext cx="8315851" cy="54304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4800"/>
              <a:buFont typeface="Arial"/>
              <a:buNone/>
              <a:defRPr b="1" i="0" sz="48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4" name="Google Shape;54;p14"/>
          <p:cNvSpPr txBox="1"/>
          <p:nvPr>
            <p:ph idx="1" type="subTitle"/>
          </p:nvPr>
        </p:nvSpPr>
        <p:spPr>
          <a:xfrm>
            <a:off x="241488" y="4168794"/>
            <a:ext cx="8315851" cy="45707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8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pic>
        <p:nvPicPr>
          <p:cNvPr descr="C:\Users\gardel2\Desktop\Brand Approval Reference\Rensselaer Logo Layered Files\RF0010-01 Rensselaer Large Logo\CMYK\PNGs\RF0010-01 Rensselaer Large Logo-with Tagline CMYK-TwoColor.png" id="55" name="Google Shape;55;p14"/>
          <p:cNvPicPr preferRelativeResize="0"/>
          <p:nvPr/>
        </p:nvPicPr>
        <p:blipFill rotWithShape="1">
          <a:blip r:embed="rId2">
            <a:alphaModFix/>
          </a:blip>
          <a:srcRect b="0" l="0" r="0" t="0"/>
          <a:stretch/>
        </p:blipFill>
        <p:spPr>
          <a:xfrm>
            <a:off x="350837" y="584491"/>
            <a:ext cx="2738034" cy="664485"/>
          </a:xfrm>
          <a:prstGeom prst="rect">
            <a:avLst/>
          </a:prstGeom>
          <a:noFill/>
          <a:ln>
            <a:noFill/>
          </a:ln>
        </p:spPr>
      </p:pic>
      <p:cxnSp>
        <p:nvCxnSpPr>
          <p:cNvPr id="56" name="Google Shape;56;p14"/>
          <p:cNvCxnSpPr/>
          <p:nvPr/>
        </p:nvCxnSpPr>
        <p:spPr>
          <a:xfrm>
            <a:off x="3175" y="2333419"/>
            <a:ext cx="9144000" cy="0"/>
          </a:xfrm>
          <a:prstGeom prst="straightConnector1">
            <a:avLst/>
          </a:prstGeom>
          <a:noFill/>
          <a:ln cap="flat" cmpd="sng" w="9525">
            <a:solidFill>
              <a:srgbClr val="D6001C"/>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Bullets">
  <p:cSld name="Content w/Bullets">
    <p:spTree>
      <p:nvGrpSpPr>
        <p:cNvPr id="57" name="Shape 57"/>
        <p:cNvGrpSpPr/>
        <p:nvPr/>
      </p:nvGrpSpPr>
      <p:grpSpPr>
        <a:xfrm>
          <a:off x="0" y="0"/>
          <a:ext cx="0" cy="0"/>
          <a:chOff x="0" y="0"/>
          <a:chExt cx="0" cy="0"/>
        </a:xfrm>
      </p:grpSpPr>
      <p:sp>
        <p:nvSpPr>
          <p:cNvPr id="58" name="Google Shape;58;p15"/>
          <p:cNvSpPr txBox="1"/>
          <p:nvPr>
            <p:ph idx="1" type="body"/>
          </p:nvPr>
        </p:nvSpPr>
        <p:spPr>
          <a:xfrm>
            <a:off x="224416" y="778091"/>
            <a:ext cx="6257925" cy="13716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2000"/>
              </a:spcBef>
              <a:spcAft>
                <a:spcPts val="0"/>
              </a:spcAft>
              <a:buClr>
                <a:srgbClr val="D6001C"/>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600"/>
              </a:spcBef>
              <a:spcAft>
                <a:spcPts val="0"/>
              </a:spcAft>
              <a:buClr>
                <a:srgbClr val="D6001C"/>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9" name="Google Shape;59;p15"/>
          <p:cNvSpPr/>
          <p:nvPr/>
        </p:nvSpPr>
        <p:spPr>
          <a:xfrm>
            <a:off x="-1" y="4735116"/>
            <a:ext cx="9144001" cy="424504"/>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 name="Google Shape;60;p15"/>
          <p:cNvSpPr txBox="1"/>
          <p:nvPr/>
        </p:nvSpPr>
        <p:spPr>
          <a:xfrm>
            <a:off x="6756400" y="4957840"/>
            <a:ext cx="2133600" cy="9317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rPr lang="en" sz="700">
                <a:solidFill>
                  <a:srgbClr val="FFFFFF"/>
                </a:solidFill>
              </a:rPr>
              <a:t>1/16/2024</a:t>
            </a:r>
            <a:endParaRPr b="0" i="0" sz="700" u="none" cap="none" strike="noStrike">
              <a:solidFill>
                <a:srgbClr val="FFFFFF"/>
              </a:solidFill>
              <a:latin typeface="Arial"/>
              <a:ea typeface="Arial"/>
              <a:cs typeface="Arial"/>
              <a:sym typeface="Arial"/>
            </a:endParaRPr>
          </a:p>
        </p:txBody>
      </p:sp>
      <p:sp>
        <p:nvSpPr>
          <p:cNvPr id="61" name="Google Shape;61;p15"/>
          <p:cNvSpPr txBox="1"/>
          <p:nvPr/>
        </p:nvSpPr>
        <p:spPr>
          <a:xfrm>
            <a:off x="2764603" y="4957839"/>
            <a:ext cx="3632200" cy="31280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lang="en" sz="700">
                <a:solidFill>
                  <a:schemeClr val="lt1"/>
                </a:solidFill>
              </a:rPr>
              <a:t>Transportation Decarbonization</a:t>
            </a:r>
            <a:endParaRPr sz="700">
              <a:solidFill>
                <a:schemeClr val="lt1"/>
              </a:solidFill>
            </a:endParaRPr>
          </a:p>
          <a:p>
            <a:pPr indent="0" lvl="0" marL="0" marR="0" rtl="0" algn="ctr">
              <a:lnSpc>
                <a:spcPct val="100000"/>
              </a:lnSpc>
              <a:spcBef>
                <a:spcPts val="0"/>
              </a:spcBef>
              <a:spcAft>
                <a:spcPts val="0"/>
              </a:spcAft>
              <a:buClr>
                <a:srgbClr val="000000"/>
              </a:buClr>
              <a:buSzPts val="700"/>
              <a:buFont typeface="Arial"/>
              <a:buNone/>
            </a:pPr>
            <a:r>
              <a:t/>
            </a:r>
            <a:endParaRPr sz="700">
              <a:solidFill>
                <a:schemeClr val="lt1"/>
              </a:solidFill>
            </a:endParaRPr>
          </a:p>
        </p:txBody>
      </p:sp>
      <p:sp>
        <p:nvSpPr>
          <p:cNvPr id="62" name="Google Shape;62;p15"/>
          <p:cNvSpPr txBox="1"/>
          <p:nvPr/>
        </p:nvSpPr>
        <p:spPr>
          <a:xfrm>
            <a:off x="6756400" y="4792905"/>
            <a:ext cx="2133600" cy="9317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pic>
        <p:nvPicPr>
          <p:cNvPr descr="C:\Users\gardel2\Desktop\Brand Approval Reference\RF0010 Rensselaer Logos\RF0010-02 Rensselaer Small Logo\RGB\PNGs\RF0010-02 RPI Small Logo RGB-White.png" id="63" name="Google Shape;63;p15"/>
          <p:cNvPicPr preferRelativeResize="0"/>
          <p:nvPr/>
        </p:nvPicPr>
        <p:blipFill rotWithShape="1">
          <a:blip r:embed="rId2">
            <a:alphaModFix/>
          </a:blip>
          <a:srcRect b="0" l="0" r="0" t="0"/>
          <a:stretch/>
        </p:blipFill>
        <p:spPr>
          <a:xfrm>
            <a:off x="320675" y="4832215"/>
            <a:ext cx="1231106" cy="230307"/>
          </a:xfrm>
          <a:prstGeom prst="rect">
            <a:avLst/>
          </a:prstGeom>
          <a:noFill/>
          <a:ln>
            <a:noFill/>
          </a:ln>
        </p:spPr>
      </p:pic>
      <p:sp>
        <p:nvSpPr>
          <p:cNvPr id="64" name="Google Shape;64;p15"/>
          <p:cNvSpPr txBox="1"/>
          <p:nvPr>
            <p:ph idx="2" type="body"/>
          </p:nvPr>
        </p:nvSpPr>
        <p:spPr>
          <a:xfrm>
            <a:off x="224416" y="202609"/>
            <a:ext cx="8324645" cy="39428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9EA2A2"/>
              </a:buClr>
              <a:buSzPts val="1800"/>
              <a:buFont typeface="Arial"/>
              <a:buNone/>
              <a:defRPr b="0" i="0" sz="1800" u="none" cap="none" strike="noStrike">
                <a:solidFill>
                  <a:srgbClr val="9EA2A2"/>
                </a:solidFill>
                <a:latin typeface="Arial"/>
                <a:ea typeface="Arial"/>
                <a:cs typeface="Arial"/>
                <a:sym typeface="Arial"/>
              </a:defRPr>
            </a:lvl1pPr>
            <a:lvl2pPr indent="-342900" lvl="1" marL="914400" marR="0" rtl="0" algn="l">
              <a:lnSpc>
                <a:spcPct val="100000"/>
              </a:lnSpc>
              <a:spcBef>
                <a:spcPts val="2000"/>
              </a:spcBef>
              <a:spcAft>
                <a:spcPts val="0"/>
              </a:spcAft>
              <a:buClr>
                <a:srgbClr val="DB091C"/>
              </a:buClr>
              <a:buSzPts val="1800"/>
              <a:buFont typeface="Noto Sans Symbol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600"/>
              </a:spcBef>
              <a:spcAft>
                <a:spcPts val="0"/>
              </a:spcAft>
              <a:buClr>
                <a:srgbClr val="DB091C"/>
              </a:buClr>
              <a:buSzPts val="1400"/>
              <a:buFont typeface="Arial"/>
              <a:buChar char="−"/>
              <a:defRPr b="0" i="0" sz="1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4pPr>
            <a:lvl5pPr indent="-355600" lvl="4" marL="22860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65" name="Google Shape;65;p15"/>
          <p:cNvCxnSpPr/>
          <p:nvPr/>
        </p:nvCxnSpPr>
        <p:spPr>
          <a:xfrm>
            <a:off x="0" y="596897"/>
            <a:ext cx="9144000" cy="0"/>
          </a:xfrm>
          <a:prstGeom prst="straightConnector1">
            <a:avLst/>
          </a:prstGeom>
          <a:noFill/>
          <a:ln cap="flat" cmpd="sng" w="9525">
            <a:solidFill>
              <a:srgbClr val="D6001C"/>
            </a:solidFill>
            <a:prstDash val="solid"/>
            <a:round/>
            <a:headEnd len="sm" w="sm" type="none"/>
            <a:tailEnd len="sm" w="sm" type="none"/>
          </a:ln>
        </p:spPr>
      </p:cxn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612">
          <p15:clr>
            <a:srgbClr val="FBAE40"/>
          </p15:clr>
        </p15:guide>
        <p15:guide id="4" pos="1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6" name="Shape 66"/>
        <p:cNvGrpSpPr/>
        <p:nvPr/>
      </p:nvGrpSpPr>
      <p:grpSpPr>
        <a:xfrm>
          <a:off x="0" y="0"/>
          <a:ext cx="0" cy="0"/>
          <a:chOff x="0" y="0"/>
          <a:chExt cx="0" cy="0"/>
        </a:xfrm>
      </p:grpSpPr>
      <p:sp>
        <p:nvSpPr>
          <p:cNvPr id="67" name="Google Shape;67;p16"/>
          <p:cNvSpPr/>
          <p:nvPr/>
        </p:nvSpPr>
        <p:spPr>
          <a:xfrm>
            <a:off x="-1" y="0"/>
            <a:ext cx="9144001" cy="5143500"/>
          </a:xfrm>
          <a:prstGeom prst="rect">
            <a:avLst/>
          </a:prstGeom>
          <a:solidFill>
            <a:srgbClr val="5458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8" name="Google Shape;68;p16"/>
          <p:cNvPicPr preferRelativeResize="0"/>
          <p:nvPr/>
        </p:nvPicPr>
        <p:blipFill rotWithShape="1">
          <a:blip r:embed="rId2">
            <a:alphaModFix/>
          </a:blip>
          <a:srcRect b="0" l="0" r="6662" t="0"/>
          <a:stretch/>
        </p:blipFill>
        <p:spPr>
          <a:xfrm>
            <a:off x="-1" y="0"/>
            <a:ext cx="9144000" cy="5143499"/>
          </a:xfrm>
          <a:prstGeom prst="rect">
            <a:avLst/>
          </a:prstGeom>
          <a:noFill/>
          <a:ln>
            <a:noFill/>
          </a:ln>
        </p:spPr>
      </p:pic>
      <p:sp>
        <p:nvSpPr>
          <p:cNvPr id="69" name="Google Shape;69;p16"/>
          <p:cNvSpPr txBox="1"/>
          <p:nvPr>
            <p:ph type="ctrTitle"/>
          </p:nvPr>
        </p:nvSpPr>
        <p:spPr>
          <a:xfrm>
            <a:off x="0" y="1057151"/>
            <a:ext cx="9144000" cy="543049"/>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FFFFFF"/>
              </a:buClr>
              <a:buSzPts val="5000"/>
              <a:buFont typeface="Arial"/>
              <a:buNone/>
              <a:defRPr b="1" i="0" sz="5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0" name="Google Shape;70;p16"/>
          <p:cNvSpPr txBox="1"/>
          <p:nvPr>
            <p:ph idx="1" type="subTitle"/>
          </p:nvPr>
        </p:nvSpPr>
        <p:spPr>
          <a:xfrm>
            <a:off x="0" y="2603003"/>
            <a:ext cx="9144000" cy="8223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64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C:\Users\gardel2\Desktop\Brand Approval Reference\Rensselaer Logo Layered Files\RF0010-01 Rensselaer Large Logo\RGB\PNGs\RF0010-01 Rensselaer Large Logo-with Tagline RGB-White.png" id="71" name="Google Shape;71;p16"/>
          <p:cNvPicPr preferRelativeResize="0"/>
          <p:nvPr/>
        </p:nvPicPr>
        <p:blipFill rotWithShape="1">
          <a:blip r:embed="rId3">
            <a:alphaModFix/>
          </a:blip>
          <a:srcRect b="0" l="0" r="0" t="0"/>
          <a:stretch/>
        </p:blipFill>
        <p:spPr>
          <a:xfrm>
            <a:off x="2385343" y="3846553"/>
            <a:ext cx="3296841" cy="8001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type="title">
  <p:cSld name="TITLE">
    <p:spTree>
      <p:nvGrpSpPr>
        <p:cNvPr id="72" name="Shape 72"/>
        <p:cNvGrpSpPr/>
        <p:nvPr/>
      </p:nvGrpSpPr>
      <p:grpSpPr>
        <a:xfrm>
          <a:off x="0" y="0"/>
          <a:ext cx="0" cy="0"/>
          <a:chOff x="0" y="0"/>
          <a:chExt cx="0" cy="0"/>
        </a:xfrm>
      </p:grpSpPr>
      <p:pic>
        <p:nvPicPr>
          <p:cNvPr descr="photo-1442406964439-e46ab8eff7c4.jpg" id="73" name="Google Shape;73;p17"/>
          <p:cNvPicPr preferRelativeResize="0"/>
          <p:nvPr/>
        </p:nvPicPr>
        <p:blipFill rotWithShape="1">
          <a:blip r:embed="rId2">
            <a:alphaModFix/>
          </a:blip>
          <a:srcRect b="0" l="5462" r="5649" t="0"/>
          <a:stretch/>
        </p:blipFill>
        <p:spPr>
          <a:xfrm>
            <a:off x="-1" y="0"/>
            <a:ext cx="9144001" cy="5143500"/>
          </a:xfrm>
          <a:prstGeom prst="rect">
            <a:avLst/>
          </a:prstGeom>
          <a:noFill/>
          <a:ln>
            <a:noFill/>
          </a:ln>
        </p:spPr>
      </p:pic>
      <p:pic>
        <p:nvPicPr>
          <p:cNvPr descr="C:\Users\gardel2\Desktop\PPT Template\Placed\RF0010-01 Rensselaer Large Logo RGB-White.png" id="74" name="Google Shape;74;p17"/>
          <p:cNvPicPr preferRelativeResize="0"/>
          <p:nvPr/>
        </p:nvPicPr>
        <p:blipFill rotWithShape="1">
          <a:blip r:embed="rId3">
            <a:alphaModFix/>
          </a:blip>
          <a:srcRect b="0" l="0" r="0" t="0"/>
          <a:stretch/>
        </p:blipFill>
        <p:spPr>
          <a:xfrm>
            <a:off x="319664" y="4395174"/>
            <a:ext cx="2020274" cy="377238"/>
          </a:xfrm>
          <a:prstGeom prst="rect">
            <a:avLst/>
          </a:prstGeom>
          <a:noFill/>
          <a:ln>
            <a:noFill/>
          </a:ln>
        </p:spPr>
      </p:pic>
      <p:sp>
        <p:nvSpPr>
          <p:cNvPr id="75" name="Google Shape;75;p17"/>
          <p:cNvSpPr txBox="1"/>
          <p:nvPr>
            <p:ph type="ctrTitle"/>
          </p:nvPr>
        </p:nvSpPr>
        <p:spPr>
          <a:xfrm>
            <a:off x="216321" y="2536600"/>
            <a:ext cx="8315851" cy="54304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4800"/>
              <a:buFont typeface="Arial"/>
              <a:buNone/>
              <a:defRPr b="1" i="0" sz="48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6" name="Google Shape;76;p17"/>
          <p:cNvSpPr txBox="1"/>
          <p:nvPr>
            <p:ph idx="1" type="subTitle"/>
          </p:nvPr>
        </p:nvSpPr>
        <p:spPr>
          <a:xfrm>
            <a:off x="241488" y="3715788"/>
            <a:ext cx="8315851" cy="45707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8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77" name="Shape 77"/>
        <p:cNvGrpSpPr/>
        <p:nvPr/>
      </p:nvGrpSpPr>
      <p:grpSpPr>
        <a:xfrm>
          <a:off x="0" y="0"/>
          <a:ext cx="0" cy="0"/>
          <a:chOff x="0" y="0"/>
          <a:chExt cx="0" cy="0"/>
        </a:xfrm>
      </p:grpSpPr>
      <p:sp>
        <p:nvSpPr>
          <p:cNvPr id="78" name="Google Shape;78;p18"/>
          <p:cNvSpPr/>
          <p:nvPr>
            <p:ph idx="2" type="pic"/>
          </p:nvPr>
        </p:nvSpPr>
        <p:spPr>
          <a:xfrm>
            <a:off x="4572000" y="596897"/>
            <a:ext cx="4572000" cy="4138219"/>
          </a:xfrm>
          <a:prstGeom prst="rect">
            <a:avLst/>
          </a:prstGeom>
          <a:noFill/>
          <a:ln>
            <a:noFill/>
          </a:ln>
        </p:spPr>
      </p:sp>
      <p:sp>
        <p:nvSpPr>
          <p:cNvPr id="79" name="Google Shape;79;p18"/>
          <p:cNvSpPr txBox="1"/>
          <p:nvPr>
            <p:ph idx="1" type="body"/>
          </p:nvPr>
        </p:nvSpPr>
        <p:spPr>
          <a:xfrm>
            <a:off x="224416" y="202609"/>
            <a:ext cx="8324645" cy="39428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9EA2A2"/>
              </a:buClr>
              <a:buSzPts val="1800"/>
              <a:buFont typeface="Arial"/>
              <a:buNone/>
              <a:defRPr b="0" i="0" sz="1800" u="none" cap="none" strike="noStrike">
                <a:solidFill>
                  <a:srgbClr val="9EA2A2"/>
                </a:solidFill>
                <a:latin typeface="Arial"/>
                <a:ea typeface="Arial"/>
                <a:cs typeface="Arial"/>
                <a:sym typeface="Arial"/>
              </a:defRPr>
            </a:lvl1pPr>
            <a:lvl2pPr indent="-342900" lvl="1" marL="914400" marR="0" rtl="0" algn="l">
              <a:lnSpc>
                <a:spcPct val="100000"/>
              </a:lnSpc>
              <a:spcBef>
                <a:spcPts val="2000"/>
              </a:spcBef>
              <a:spcAft>
                <a:spcPts val="0"/>
              </a:spcAft>
              <a:buClr>
                <a:srgbClr val="DB091C"/>
              </a:buClr>
              <a:buSzPts val="1800"/>
              <a:buFont typeface="Noto Sans Symbols"/>
              <a:buChar char="▪"/>
              <a:defRPr b="0" i="0" sz="1800" u="none" cap="none" strike="noStrike">
                <a:solidFill>
                  <a:srgbClr val="5F6062"/>
                </a:solidFill>
                <a:latin typeface="Arial"/>
                <a:ea typeface="Arial"/>
                <a:cs typeface="Arial"/>
                <a:sym typeface="Arial"/>
              </a:defRPr>
            </a:lvl2pPr>
            <a:lvl3pPr indent="-317500" lvl="2" marL="1371600" marR="0" rtl="0" algn="l">
              <a:lnSpc>
                <a:spcPct val="100000"/>
              </a:lnSpc>
              <a:spcBef>
                <a:spcPts val="600"/>
              </a:spcBef>
              <a:spcAft>
                <a:spcPts val="0"/>
              </a:spcAft>
              <a:buClr>
                <a:srgbClr val="DB091C"/>
              </a:buClr>
              <a:buSzPts val="1400"/>
              <a:buFont typeface="Arial"/>
              <a:buChar char="−"/>
              <a:defRPr b="0" i="0" sz="1400" u="none" cap="none" strike="noStrike">
                <a:solidFill>
                  <a:srgbClr val="5F6062"/>
                </a:solidFill>
                <a:latin typeface="Arial"/>
                <a:ea typeface="Arial"/>
                <a:cs typeface="Arial"/>
                <a:sym typeface="Arial"/>
              </a:defRPr>
            </a:lvl3pPr>
            <a:lvl4pPr indent="-355600" lvl="3" marL="18288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4pPr>
            <a:lvl5pPr indent="-355600" lvl="4" marL="22860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80" name="Google Shape;80;p18"/>
          <p:cNvCxnSpPr/>
          <p:nvPr/>
        </p:nvCxnSpPr>
        <p:spPr>
          <a:xfrm>
            <a:off x="0" y="596897"/>
            <a:ext cx="9144000" cy="0"/>
          </a:xfrm>
          <a:prstGeom prst="straightConnector1">
            <a:avLst/>
          </a:prstGeom>
          <a:noFill/>
          <a:ln cap="flat" cmpd="sng" w="9525">
            <a:solidFill>
              <a:srgbClr val="D6001C"/>
            </a:solidFill>
            <a:prstDash val="solid"/>
            <a:round/>
            <a:headEnd len="sm" w="sm" type="none"/>
            <a:tailEnd len="sm" w="sm" type="none"/>
          </a:ln>
        </p:spPr>
      </p:cxnSp>
      <p:sp>
        <p:nvSpPr>
          <p:cNvPr id="81" name="Google Shape;81;p18"/>
          <p:cNvSpPr/>
          <p:nvPr/>
        </p:nvSpPr>
        <p:spPr>
          <a:xfrm>
            <a:off x="-1" y="4735116"/>
            <a:ext cx="9144001" cy="424504"/>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 name="Google Shape;82;p18"/>
          <p:cNvSpPr txBox="1"/>
          <p:nvPr/>
        </p:nvSpPr>
        <p:spPr>
          <a:xfrm>
            <a:off x="6756400" y="4957840"/>
            <a:ext cx="2133600" cy="9317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Arial"/>
                <a:ea typeface="Arial"/>
                <a:cs typeface="Arial"/>
                <a:sym typeface="Arial"/>
              </a:rPr>
              <a:t>11/30/2018</a:t>
            </a:r>
            <a:endParaRPr b="0" i="0" sz="700" u="none" cap="none" strike="noStrike">
              <a:solidFill>
                <a:srgbClr val="FFFFFF"/>
              </a:solidFill>
              <a:latin typeface="Arial"/>
              <a:ea typeface="Arial"/>
              <a:cs typeface="Arial"/>
              <a:sym typeface="Arial"/>
            </a:endParaRPr>
          </a:p>
        </p:txBody>
      </p:sp>
      <p:sp>
        <p:nvSpPr>
          <p:cNvPr id="83" name="Google Shape;83;p18"/>
          <p:cNvSpPr txBox="1"/>
          <p:nvPr/>
        </p:nvSpPr>
        <p:spPr>
          <a:xfrm>
            <a:off x="6756400" y="4792905"/>
            <a:ext cx="2133600" cy="9317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pic>
        <p:nvPicPr>
          <p:cNvPr descr="C:\Users\gardel2\Desktop\Brand Approval Reference\RF0010 Rensselaer Logos\RF0010-02 Rensselaer Small Logo\RGB\PNGs\RF0010-02 RPI Small Logo RGB-White.png" id="84" name="Google Shape;84;p18"/>
          <p:cNvPicPr preferRelativeResize="0"/>
          <p:nvPr/>
        </p:nvPicPr>
        <p:blipFill rotWithShape="1">
          <a:blip r:embed="rId2">
            <a:alphaModFix/>
          </a:blip>
          <a:srcRect b="0" l="0" r="0" t="0"/>
          <a:stretch/>
        </p:blipFill>
        <p:spPr>
          <a:xfrm>
            <a:off x="320675" y="4832215"/>
            <a:ext cx="1231106" cy="230307"/>
          </a:xfrm>
          <a:prstGeom prst="rect">
            <a:avLst/>
          </a:prstGeom>
          <a:noFill/>
          <a:ln>
            <a:noFill/>
          </a:ln>
        </p:spPr>
      </p:pic>
      <p:sp>
        <p:nvSpPr>
          <p:cNvPr id="85" name="Google Shape;85;p18"/>
          <p:cNvSpPr txBox="1"/>
          <p:nvPr/>
        </p:nvSpPr>
        <p:spPr>
          <a:xfrm>
            <a:off x="2764603" y="4957839"/>
            <a:ext cx="3632200" cy="31280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 INSERT TITLE HERE ]</a:t>
            </a:r>
            <a:endParaRPr b="0" i="0" sz="700" u="none" cap="none" strike="noStrike">
              <a:solidFill>
                <a:schemeClr val="lt1"/>
              </a:solidFill>
              <a:latin typeface="Arial"/>
              <a:ea typeface="Arial"/>
              <a:cs typeface="Arial"/>
              <a:sym typeface="Arial"/>
            </a:endParaRPr>
          </a:p>
        </p:txBody>
      </p:sp>
      <p:sp>
        <p:nvSpPr>
          <p:cNvPr id="86" name="Google Shape;86;p18"/>
          <p:cNvSpPr txBox="1"/>
          <p:nvPr>
            <p:ph idx="3" type="body"/>
          </p:nvPr>
        </p:nvSpPr>
        <p:spPr>
          <a:xfrm>
            <a:off x="224416" y="778091"/>
            <a:ext cx="6257925" cy="13716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2000"/>
              </a:spcBef>
              <a:spcAft>
                <a:spcPts val="0"/>
              </a:spcAft>
              <a:buClr>
                <a:srgbClr val="D6001C"/>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600"/>
              </a:spcBef>
              <a:spcAft>
                <a:spcPts val="0"/>
              </a:spcAft>
              <a:buClr>
                <a:srgbClr val="D6001C"/>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hoto">
  <p:cSld name="3_Photo">
    <p:spTree>
      <p:nvGrpSpPr>
        <p:cNvPr id="87" name="Shape 87"/>
        <p:cNvGrpSpPr/>
        <p:nvPr/>
      </p:nvGrpSpPr>
      <p:grpSpPr>
        <a:xfrm>
          <a:off x="0" y="0"/>
          <a:ext cx="0" cy="0"/>
          <a:chOff x="0" y="0"/>
          <a:chExt cx="0" cy="0"/>
        </a:xfrm>
      </p:grpSpPr>
      <p:sp>
        <p:nvSpPr>
          <p:cNvPr id="88" name="Google Shape;88;p19"/>
          <p:cNvSpPr/>
          <p:nvPr>
            <p:ph idx="2" type="pic"/>
          </p:nvPr>
        </p:nvSpPr>
        <p:spPr>
          <a:xfrm>
            <a:off x="-1" y="596897"/>
            <a:ext cx="4572000" cy="4138219"/>
          </a:xfrm>
          <a:prstGeom prst="rect">
            <a:avLst/>
          </a:prstGeom>
          <a:noFill/>
          <a:ln>
            <a:noFill/>
          </a:ln>
        </p:spPr>
      </p:sp>
      <p:sp>
        <p:nvSpPr>
          <p:cNvPr id="89" name="Google Shape;89;p19"/>
          <p:cNvSpPr txBox="1"/>
          <p:nvPr>
            <p:ph idx="1" type="body"/>
          </p:nvPr>
        </p:nvSpPr>
        <p:spPr>
          <a:xfrm>
            <a:off x="224416" y="202609"/>
            <a:ext cx="8324645" cy="39428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9EA2A2"/>
              </a:buClr>
              <a:buSzPts val="1800"/>
              <a:buFont typeface="Arial"/>
              <a:buNone/>
              <a:defRPr b="0" i="0" sz="1800" u="none" cap="none" strike="noStrike">
                <a:solidFill>
                  <a:srgbClr val="9EA2A2"/>
                </a:solidFill>
                <a:latin typeface="Arial"/>
                <a:ea typeface="Arial"/>
                <a:cs typeface="Arial"/>
                <a:sym typeface="Arial"/>
              </a:defRPr>
            </a:lvl1pPr>
            <a:lvl2pPr indent="-342900" lvl="1" marL="914400" marR="0" rtl="0" algn="l">
              <a:lnSpc>
                <a:spcPct val="100000"/>
              </a:lnSpc>
              <a:spcBef>
                <a:spcPts val="2000"/>
              </a:spcBef>
              <a:spcAft>
                <a:spcPts val="0"/>
              </a:spcAft>
              <a:buClr>
                <a:srgbClr val="DB091C"/>
              </a:buClr>
              <a:buSzPts val="1800"/>
              <a:buFont typeface="Noto Sans Symbols"/>
              <a:buChar char="▪"/>
              <a:defRPr b="0" i="0" sz="1800" u="none" cap="none" strike="noStrike">
                <a:solidFill>
                  <a:srgbClr val="5F6062"/>
                </a:solidFill>
                <a:latin typeface="Arial"/>
                <a:ea typeface="Arial"/>
                <a:cs typeface="Arial"/>
                <a:sym typeface="Arial"/>
              </a:defRPr>
            </a:lvl2pPr>
            <a:lvl3pPr indent="-317500" lvl="2" marL="1371600" marR="0" rtl="0" algn="l">
              <a:lnSpc>
                <a:spcPct val="100000"/>
              </a:lnSpc>
              <a:spcBef>
                <a:spcPts val="600"/>
              </a:spcBef>
              <a:spcAft>
                <a:spcPts val="0"/>
              </a:spcAft>
              <a:buClr>
                <a:srgbClr val="DB091C"/>
              </a:buClr>
              <a:buSzPts val="1400"/>
              <a:buFont typeface="Arial"/>
              <a:buChar char="−"/>
              <a:defRPr b="0" i="0" sz="1400" u="none" cap="none" strike="noStrike">
                <a:solidFill>
                  <a:srgbClr val="5F6062"/>
                </a:solidFill>
                <a:latin typeface="Arial"/>
                <a:ea typeface="Arial"/>
                <a:cs typeface="Arial"/>
                <a:sym typeface="Arial"/>
              </a:defRPr>
            </a:lvl3pPr>
            <a:lvl4pPr indent="-355600" lvl="3" marL="18288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4pPr>
            <a:lvl5pPr indent="-355600" lvl="4" marL="22860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90" name="Google Shape;90;p19"/>
          <p:cNvCxnSpPr/>
          <p:nvPr/>
        </p:nvCxnSpPr>
        <p:spPr>
          <a:xfrm>
            <a:off x="0" y="596897"/>
            <a:ext cx="9144000" cy="0"/>
          </a:xfrm>
          <a:prstGeom prst="straightConnector1">
            <a:avLst/>
          </a:prstGeom>
          <a:noFill/>
          <a:ln cap="flat" cmpd="sng" w="9525">
            <a:solidFill>
              <a:srgbClr val="D6001C"/>
            </a:solidFill>
            <a:prstDash val="solid"/>
            <a:round/>
            <a:headEnd len="sm" w="sm" type="none"/>
            <a:tailEnd len="sm" w="sm" type="none"/>
          </a:ln>
        </p:spPr>
      </p:cxnSp>
      <p:sp>
        <p:nvSpPr>
          <p:cNvPr id="91" name="Google Shape;91;p19"/>
          <p:cNvSpPr/>
          <p:nvPr/>
        </p:nvSpPr>
        <p:spPr>
          <a:xfrm>
            <a:off x="-1" y="4735116"/>
            <a:ext cx="9144001" cy="424504"/>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2" name="Google Shape;92;p19"/>
          <p:cNvSpPr txBox="1"/>
          <p:nvPr/>
        </p:nvSpPr>
        <p:spPr>
          <a:xfrm>
            <a:off x="6756400" y="4957840"/>
            <a:ext cx="2133600" cy="9317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Arial"/>
                <a:ea typeface="Arial"/>
                <a:cs typeface="Arial"/>
                <a:sym typeface="Arial"/>
              </a:rPr>
              <a:t>11/30/2018</a:t>
            </a:r>
            <a:endParaRPr b="0" i="0" sz="700" u="none" cap="none" strike="noStrike">
              <a:solidFill>
                <a:srgbClr val="FFFFFF"/>
              </a:solidFill>
              <a:latin typeface="Arial"/>
              <a:ea typeface="Arial"/>
              <a:cs typeface="Arial"/>
              <a:sym typeface="Arial"/>
            </a:endParaRPr>
          </a:p>
        </p:txBody>
      </p:sp>
      <p:sp>
        <p:nvSpPr>
          <p:cNvPr id="93" name="Google Shape;93;p19"/>
          <p:cNvSpPr txBox="1"/>
          <p:nvPr/>
        </p:nvSpPr>
        <p:spPr>
          <a:xfrm>
            <a:off x="6756400" y="4792905"/>
            <a:ext cx="2133600" cy="9317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pic>
        <p:nvPicPr>
          <p:cNvPr descr="C:\Users\gardel2\Desktop\Brand Approval Reference\RF0010 Rensselaer Logos\RF0010-02 Rensselaer Small Logo\RGB\PNGs\RF0010-02 RPI Small Logo RGB-White.png" id="94" name="Google Shape;94;p19"/>
          <p:cNvPicPr preferRelativeResize="0"/>
          <p:nvPr/>
        </p:nvPicPr>
        <p:blipFill rotWithShape="1">
          <a:blip r:embed="rId2">
            <a:alphaModFix/>
          </a:blip>
          <a:srcRect b="0" l="0" r="0" t="0"/>
          <a:stretch/>
        </p:blipFill>
        <p:spPr>
          <a:xfrm>
            <a:off x="320675" y="4832215"/>
            <a:ext cx="1231106" cy="230307"/>
          </a:xfrm>
          <a:prstGeom prst="rect">
            <a:avLst/>
          </a:prstGeom>
          <a:noFill/>
          <a:ln>
            <a:noFill/>
          </a:ln>
        </p:spPr>
      </p:pic>
      <p:sp>
        <p:nvSpPr>
          <p:cNvPr id="95" name="Google Shape;95;p19"/>
          <p:cNvSpPr txBox="1"/>
          <p:nvPr/>
        </p:nvSpPr>
        <p:spPr>
          <a:xfrm>
            <a:off x="2764603" y="4957839"/>
            <a:ext cx="3632200" cy="31280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 INSERT TITLE HERE ]</a:t>
            </a:r>
            <a:endParaRPr b="0" i="0" sz="700" u="none" cap="none" strike="noStrike">
              <a:solidFill>
                <a:schemeClr val="lt1"/>
              </a:solidFill>
              <a:latin typeface="Arial"/>
              <a:ea typeface="Arial"/>
              <a:cs typeface="Arial"/>
              <a:sym typeface="Arial"/>
            </a:endParaRPr>
          </a:p>
        </p:txBody>
      </p:sp>
      <p:sp>
        <p:nvSpPr>
          <p:cNvPr id="96" name="Google Shape;96;p19"/>
          <p:cNvSpPr txBox="1"/>
          <p:nvPr>
            <p:ph idx="3" type="body"/>
          </p:nvPr>
        </p:nvSpPr>
        <p:spPr>
          <a:xfrm>
            <a:off x="4815280" y="778091"/>
            <a:ext cx="3993757" cy="13716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2000"/>
              </a:spcBef>
              <a:spcAft>
                <a:spcPts val="0"/>
              </a:spcAft>
              <a:buClr>
                <a:srgbClr val="D6001C"/>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600"/>
              </a:spcBef>
              <a:spcAft>
                <a:spcPts val="0"/>
              </a:spcAft>
              <a:buClr>
                <a:srgbClr val="D6001C"/>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hoto">
  <p:cSld name="2_Photo">
    <p:spTree>
      <p:nvGrpSpPr>
        <p:cNvPr id="97" name="Shape 97"/>
        <p:cNvGrpSpPr/>
        <p:nvPr/>
      </p:nvGrpSpPr>
      <p:grpSpPr>
        <a:xfrm>
          <a:off x="0" y="0"/>
          <a:ext cx="0" cy="0"/>
          <a:chOff x="0" y="0"/>
          <a:chExt cx="0" cy="0"/>
        </a:xfrm>
      </p:grpSpPr>
      <p:sp>
        <p:nvSpPr>
          <p:cNvPr id="98" name="Google Shape;98;p20"/>
          <p:cNvSpPr/>
          <p:nvPr/>
        </p:nvSpPr>
        <p:spPr>
          <a:xfrm>
            <a:off x="-1" y="0"/>
            <a:ext cx="9144001" cy="4792905"/>
          </a:xfrm>
          <a:prstGeom prst="rect">
            <a:avLst/>
          </a:prstGeom>
          <a:solidFill>
            <a:srgbClr val="5458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 name="Google Shape;99;p20"/>
          <p:cNvSpPr txBox="1"/>
          <p:nvPr>
            <p:ph idx="1" type="body"/>
          </p:nvPr>
        </p:nvSpPr>
        <p:spPr>
          <a:xfrm>
            <a:off x="224416" y="202609"/>
            <a:ext cx="8324645" cy="39428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9EA2A2"/>
              </a:buClr>
              <a:buSzPts val="1800"/>
              <a:buFont typeface="Arial"/>
              <a:buNone/>
              <a:defRPr b="0" i="0" sz="1800" u="none" cap="none" strike="noStrike">
                <a:solidFill>
                  <a:srgbClr val="9EA2A2"/>
                </a:solidFill>
                <a:latin typeface="Arial"/>
                <a:ea typeface="Arial"/>
                <a:cs typeface="Arial"/>
                <a:sym typeface="Arial"/>
              </a:defRPr>
            </a:lvl1pPr>
            <a:lvl2pPr indent="-342900" lvl="1" marL="914400" marR="0" rtl="0" algn="l">
              <a:lnSpc>
                <a:spcPct val="100000"/>
              </a:lnSpc>
              <a:spcBef>
                <a:spcPts val="2000"/>
              </a:spcBef>
              <a:spcAft>
                <a:spcPts val="0"/>
              </a:spcAft>
              <a:buClr>
                <a:schemeClr val="lt1"/>
              </a:buClr>
              <a:buSzPts val="1800"/>
              <a:buFont typeface="Noto Sans Symbols"/>
              <a:buChar char="▪"/>
              <a:defRPr b="0" i="0" sz="1800" u="none" cap="none" strike="noStrike">
                <a:solidFill>
                  <a:schemeClr val="lt1"/>
                </a:solidFill>
                <a:latin typeface="Arial"/>
                <a:ea typeface="Arial"/>
                <a:cs typeface="Arial"/>
                <a:sym typeface="Arial"/>
              </a:defRPr>
            </a:lvl2pPr>
            <a:lvl3pPr indent="-317500" lvl="2" marL="13716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4pPr>
            <a:lvl5pPr indent="-355600" lvl="4" marL="2286000" marR="0" rtl="0" algn="l">
              <a:lnSpc>
                <a:spcPct val="100000"/>
              </a:lnSpc>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00" name="Google Shape;100;p20"/>
          <p:cNvCxnSpPr/>
          <p:nvPr/>
        </p:nvCxnSpPr>
        <p:spPr>
          <a:xfrm>
            <a:off x="0" y="596897"/>
            <a:ext cx="9144000" cy="0"/>
          </a:xfrm>
          <a:prstGeom prst="straightConnector1">
            <a:avLst/>
          </a:prstGeom>
          <a:noFill/>
          <a:ln cap="flat" cmpd="sng" w="9525">
            <a:solidFill>
              <a:schemeClr val="lt1"/>
            </a:solidFill>
            <a:prstDash val="solid"/>
            <a:round/>
            <a:headEnd len="sm" w="sm" type="none"/>
            <a:tailEnd len="sm" w="sm" type="none"/>
          </a:ln>
        </p:spPr>
      </p:cxnSp>
      <p:sp>
        <p:nvSpPr>
          <p:cNvPr id="101" name="Google Shape;101;p20"/>
          <p:cNvSpPr/>
          <p:nvPr/>
        </p:nvSpPr>
        <p:spPr>
          <a:xfrm>
            <a:off x="-1" y="4735116"/>
            <a:ext cx="9144001" cy="424504"/>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 name="Google Shape;102;p20"/>
          <p:cNvSpPr txBox="1"/>
          <p:nvPr/>
        </p:nvSpPr>
        <p:spPr>
          <a:xfrm>
            <a:off x="6756400" y="4957840"/>
            <a:ext cx="2133600" cy="9317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Arial"/>
                <a:ea typeface="Arial"/>
                <a:cs typeface="Arial"/>
                <a:sym typeface="Arial"/>
              </a:rPr>
              <a:t>11/30/2018</a:t>
            </a:r>
            <a:endParaRPr b="0" i="0" sz="700" u="none" cap="none" strike="noStrike">
              <a:solidFill>
                <a:srgbClr val="FFFFFF"/>
              </a:solidFill>
              <a:latin typeface="Arial"/>
              <a:ea typeface="Arial"/>
              <a:cs typeface="Arial"/>
              <a:sym typeface="Arial"/>
            </a:endParaRPr>
          </a:p>
        </p:txBody>
      </p:sp>
      <p:sp>
        <p:nvSpPr>
          <p:cNvPr id="103" name="Google Shape;103;p20"/>
          <p:cNvSpPr txBox="1"/>
          <p:nvPr/>
        </p:nvSpPr>
        <p:spPr>
          <a:xfrm>
            <a:off x="6756400" y="4792905"/>
            <a:ext cx="2133600" cy="9317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pic>
        <p:nvPicPr>
          <p:cNvPr descr="C:\Users\gardel2\Desktop\Brand Approval Reference\RF0010 Rensselaer Logos\RF0010-02 Rensselaer Small Logo\RGB\PNGs\RF0010-02 RPI Small Logo RGB-White.png" id="104" name="Google Shape;104;p20"/>
          <p:cNvPicPr preferRelativeResize="0"/>
          <p:nvPr/>
        </p:nvPicPr>
        <p:blipFill rotWithShape="1">
          <a:blip r:embed="rId2">
            <a:alphaModFix/>
          </a:blip>
          <a:srcRect b="0" l="0" r="0" t="0"/>
          <a:stretch/>
        </p:blipFill>
        <p:spPr>
          <a:xfrm>
            <a:off x="320675" y="4832215"/>
            <a:ext cx="1231106" cy="230307"/>
          </a:xfrm>
          <a:prstGeom prst="rect">
            <a:avLst/>
          </a:prstGeom>
          <a:noFill/>
          <a:ln>
            <a:noFill/>
          </a:ln>
        </p:spPr>
      </p:pic>
      <p:sp>
        <p:nvSpPr>
          <p:cNvPr id="105" name="Google Shape;105;p20"/>
          <p:cNvSpPr txBox="1"/>
          <p:nvPr/>
        </p:nvSpPr>
        <p:spPr>
          <a:xfrm>
            <a:off x="2764603" y="4957839"/>
            <a:ext cx="3632200" cy="31280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 INSERT TITLE HERE ]</a:t>
            </a:r>
            <a:endParaRPr b="0" i="0" sz="700" u="none" cap="none" strike="noStrike">
              <a:solidFill>
                <a:schemeClr val="lt1"/>
              </a:solidFill>
              <a:latin typeface="Arial"/>
              <a:ea typeface="Arial"/>
              <a:cs typeface="Arial"/>
              <a:sym typeface="Arial"/>
            </a:endParaRPr>
          </a:p>
        </p:txBody>
      </p:sp>
      <p:sp>
        <p:nvSpPr>
          <p:cNvPr id="106" name="Google Shape;106;p20"/>
          <p:cNvSpPr txBox="1"/>
          <p:nvPr>
            <p:ph idx="2" type="body"/>
          </p:nvPr>
        </p:nvSpPr>
        <p:spPr>
          <a:xfrm>
            <a:off x="223838" y="761831"/>
            <a:ext cx="5113337" cy="1426564"/>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2000"/>
              </a:spcBef>
              <a:spcAft>
                <a:spcPts val="0"/>
              </a:spcAft>
              <a:buClr>
                <a:srgbClr val="FFFFFF"/>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600"/>
              </a:spcBef>
              <a:spcAft>
                <a:spcPts val="0"/>
              </a:spcAft>
              <a:buClr>
                <a:srgbClr val="FFFFFF"/>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486">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07" name="Shape 107"/>
        <p:cNvGrpSpPr/>
        <p:nvPr/>
      </p:nvGrpSpPr>
      <p:grpSpPr>
        <a:xfrm>
          <a:off x="0" y="0"/>
          <a:ext cx="0" cy="0"/>
          <a:chOff x="0" y="0"/>
          <a:chExt cx="0" cy="0"/>
        </a:xfrm>
      </p:grpSpPr>
      <p:cxnSp>
        <p:nvCxnSpPr>
          <p:cNvPr id="108" name="Google Shape;108;p21"/>
          <p:cNvCxnSpPr/>
          <p:nvPr/>
        </p:nvCxnSpPr>
        <p:spPr>
          <a:xfrm>
            <a:off x="-3924" y="2764934"/>
            <a:ext cx="9144000" cy="0"/>
          </a:xfrm>
          <a:prstGeom prst="straightConnector1">
            <a:avLst/>
          </a:prstGeom>
          <a:noFill/>
          <a:ln cap="flat" cmpd="sng" w="9525">
            <a:solidFill>
              <a:srgbClr val="D6001C"/>
            </a:solidFill>
            <a:prstDash val="solid"/>
            <a:round/>
            <a:headEnd len="sm" w="sm" type="none"/>
            <a:tailEnd len="sm" w="sm" type="none"/>
          </a:ln>
        </p:spPr>
      </p:cxnSp>
      <p:sp>
        <p:nvSpPr>
          <p:cNvPr id="109" name="Google Shape;109;p21"/>
          <p:cNvSpPr txBox="1"/>
          <p:nvPr/>
        </p:nvSpPr>
        <p:spPr>
          <a:xfrm>
            <a:off x="214255" y="840664"/>
            <a:ext cx="8315851" cy="5430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4585A"/>
              </a:buClr>
              <a:buSzPts val="4800"/>
              <a:buFont typeface="Arial"/>
              <a:buNone/>
            </a:pPr>
            <a:r>
              <a:rPr b="1" i="0" lang="en" sz="4800" u="none" cap="none" strike="noStrike">
                <a:solidFill>
                  <a:srgbClr val="54585A"/>
                </a:solidFill>
                <a:latin typeface="Arial"/>
                <a:ea typeface="Arial"/>
                <a:cs typeface="Arial"/>
                <a:sym typeface="Arial"/>
              </a:rPr>
              <a:t>Divider Slide 1</a:t>
            </a:r>
            <a:br>
              <a:rPr b="1" i="0" lang="en" sz="4800" u="none" cap="none" strike="noStrike">
                <a:solidFill>
                  <a:srgbClr val="54585A"/>
                </a:solidFill>
                <a:latin typeface="Arial"/>
                <a:ea typeface="Arial"/>
                <a:cs typeface="Arial"/>
                <a:sym typeface="Arial"/>
              </a:rPr>
            </a:br>
            <a:r>
              <a:rPr b="1" i="0" lang="en" sz="4800" u="none" cap="none" strike="noStrike">
                <a:solidFill>
                  <a:srgbClr val="54585A"/>
                </a:solidFill>
                <a:latin typeface="Arial"/>
                <a:ea typeface="Arial"/>
                <a:cs typeface="Arial"/>
                <a:sym typeface="Arial"/>
              </a:rPr>
              <a:t>Two Lines Max</a:t>
            </a:r>
            <a:endParaRPr b="1" i="0" sz="4800" u="none" cap="none" strike="noStrike">
              <a:solidFill>
                <a:srgbClr val="54585A"/>
              </a:solidFill>
              <a:latin typeface="Arial"/>
              <a:ea typeface="Arial"/>
              <a:cs typeface="Arial"/>
              <a:sym typeface="Arial"/>
            </a:endParaRPr>
          </a:p>
        </p:txBody>
      </p:sp>
      <p:sp>
        <p:nvSpPr>
          <p:cNvPr id="110" name="Google Shape;110;p21"/>
          <p:cNvSpPr/>
          <p:nvPr/>
        </p:nvSpPr>
        <p:spPr>
          <a:xfrm>
            <a:off x="1" y="2803502"/>
            <a:ext cx="9144000" cy="2356118"/>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1" name="Google Shape;111;p21"/>
          <p:cNvSpPr txBox="1"/>
          <p:nvPr/>
        </p:nvSpPr>
        <p:spPr>
          <a:xfrm>
            <a:off x="6756400" y="4957840"/>
            <a:ext cx="2133600" cy="9317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Arial"/>
                <a:ea typeface="Arial"/>
                <a:cs typeface="Arial"/>
                <a:sym typeface="Arial"/>
              </a:rPr>
              <a:t>11/30/2018</a:t>
            </a:r>
            <a:endParaRPr b="0" i="0" sz="700" u="none" cap="none" strike="noStrike">
              <a:solidFill>
                <a:srgbClr val="FFFFFF"/>
              </a:solidFill>
              <a:latin typeface="Arial"/>
              <a:ea typeface="Arial"/>
              <a:cs typeface="Arial"/>
              <a:sym typeface="Arial"/>
            </a:endParaRPr>
          </a:p>
        </p:txBody>
      </p:sp>
      <p:sp>
        <p:nvSpPr>
          <p:cNvPr id="112" name="Google Shape;112;p21"/>
          <p:cNvSpPr txBox="1"/>
          <p:nvPr/>
        </p:nvSpPr>
        <p:spPr>
          <a:xfrm>
            <a:off x="6756400" y="4792905"/>
            <a:ext cx="2133600" cy="9317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pic>
        <p:nvPicPr>
          <p:cNvPr descr="C:\Users\gardel2\Desktop\Brand Approval Reference\RF0010 Rensselaer Logos\RF0010-02 Rensselaer Small Logo\RGB\PNGs\RF0010-02 RPI Small Logo RGB-White.png" id="113" name="Google Shape;113;p21"/>
          <p:cNvPicPr preferRelativeResize="0"/>
          <p:nvPr/>
        </p:nvPicPr>
        <p:blipFill rotWithShape="1">
          <a:blip r:embed="rId2">
            <a:alphaModFix/>
          </a:blip>
          <a:srcRect b="0" l="0" r="0" t="0"/>
          <a:stretch/>
        </p:blipFill>
        <p:spPr>
          <a:xfrm>
            <a:off x="320675" y="4832215"/>
            <a:ext cx="1231106" cy="230307"/>
          </a:xfrm>
          <a:prstGeom prst="rect">
            <a:avLst/>
          </a:prstGeom>
          <a:noFill/>
          <a:ln>
            <a:noFill/>
          </a:ln>
        </p:spPr>
      </p:pic>
      <p:sp>
        <p:nvSpPr>
          <p:cNvPr id="114" name="Google Shape;114;p21"/>
          <p:cNvSpPr txBox="1"/>
          <p:nvPr/>
        </p:nvSpPr>
        <p:spPr>
          <a:xfrm>
            <a:off x="2764603" y="4957839"/>
            <a:ext cx="3632200" cy="31280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 INSERT TITLE HERE ]</a:t>
            </a:r>
            <a:endParaRPr b="0"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15" name="Shape 115"/>
        <p:cNvGrpSpPr/>
        <p:nvPr/>
      </p:nvGrpSpPr>
      <p:grpSpPr>
        <a:xfrm>
          <a:off x="0" y="0"/>
          <a:ext cx="0" cy="0"/>
          <a:chOff x="0" y="0"/>
          <a:chExt cx="0" cy="0"/>
        </a:xfrm>
      </p:grpSpPr>
      <p:sp>
        <p:nvSpPr>
          <p:cNvPr id="116" name="Google Shape;116;p22"/>
          <p:cNvSpPr/>
          <p:nvPr/>
        </p:nvSpPr>
        <p:spPr>
          <a:xfrm>
            <a:off x="0" y="1"/>
            <a:ext cx="9144000" cy="4779168"/>
          </a:xfrm>
          <a:prstGeom prst="rect">
            <a:avLst/>
          </a:prstGeom>
          <a:solidFill>
            <a:srgbClr val="5458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 name="Google Shape;117;p22"/>
          <p:cNvSpPr txBox="1"/>
          <p:nvPr>
            <p:ph type="ctrTitle"/>
          </p:nvPr>
        </p:nvSpPr>
        <p:spPr>
          <a:xfrm>
            <a:off x="214255" y="840664"/>
            <a:ext cx="8315851" cy="54304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5000"/>
              <a:buFont typeface="Arial"/>
              <a:buNone/>
              <a:defRPr b="1" i="0" sz="5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8" name="Google Shape;118;p22"/>
          <p:cNvSpPr/>
          <p:nvPr/>
        </p:nvSpPr>
        <p:spPr>
          <a:xfrm>
            <a:off x="-1" y="4735116"/>
            <a:ext cx="9144001" cy="424504"/>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 name="Google Shape;119;p22"/>
          <p:cNvSpPr txBox="1"/>
          <p:nvPr/>
        </p:nvSpPr>
        <p:spPr>
          <a:xfrm>
            <a:off x="6756400" y="4957840"/>
            <a:ext cx="2133600" cy="9317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Arial"/>
                <a:ea typeface="Arial"/>
                <a:cs typeface="Arial"/>
                <a:sym typeface="Arial"/>
              </a:rPr>
              <a:t>11/30/2018</a:t>
            </a:r>
            <a:endParaRPr b="0" i="0" sz="700" u="none" cap="none" strike="noStrike">
              <a:solidFill>
                <a:srgbClr val="FFFFFF"/>
              </a:solidFill>
              <a:latin typeface="Arial"/>
              <a:ea typeface="Arial"/>
              <a:cs typeface="Arial"/>
              <a:sym typeface="Arial"/>
            </a:endParaRPr>
          </a:p>
        </p:txBody>
      </p:sp>
      <p:sp>
        <p:nvSpPr>
          <p:cNvPr id="120" name="Google Shape;120;p22"/>
          <p:cNvSpPr txBox="1"/>
          <p:nvPr/>
        </p:nvSpPr>
        <p:spPr>
          <a:xfrm>
            <a:off x="6756400" y="4792905"/>
            <a:ext cx="2133600" cy="9317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pic>
        <p:nvPicPr>
          <p:cNvPr descr="C:\Users\gardel2\Desktop\Brand Approval Reference\RF0010 Rensselaer Logos\RF0010-02 Rensselaer Small Logo\RGB\PNGs\RF0010-02 RPI Small Logo RGB-White.png" id="121" name="Google Shape;121;p22"/>
          <p:cNvPicPr preferRelativeResize="0"/>
          <p:nvPr/>
        </p:nvPicPr>
        <p:blipFill rotWithShape="1">
          <a:blip r:embed="rId2">
            <a:alphaModFix/>
          </a:blip>
          <a:srcRect b="0" l="0" r="0" t="0"/>
          <a:stretch/>
        </p:blipFill>
        <p:spPr>
          <a:xfrm>
            <a:off x="320675" y="4832215"/>
            <a:ext cx="1231106" cy="230307"/>
          </a:xfrm>
          <a:prstGeom prst="rect">
            <a:avLst/>
          </a:prstGeom>
          <a:noFill/>
          <a:ln>
            <a:noFill/>
          </a:ln>
        </p:spPr>
      </p:pic>
      <p:sp>
        <p:nvSpPr>
          <p:cNvPr id="122" name="Google Shape;122;p22"/>
          <p:cNvSpPr txBox="1"/>
          <p:nvPr/>
        </p:nvSpPr>
        <p:spPr>
          <a:xfrm>
            <a:off x="2764603" y="4957839"/>
            <a:ext cx="3632200" cy="31280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 INSERT TITLE HERE ]</a:t>
            </a:r>
            <a:endParaRPr b="0"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23" name="Shape 123"/>
        <p:cNvGrpSpPr/>
        <p:nvPr/>
      </p:nvGrpSpPr>
      <p:grpSpPr>
        <a:xfrm>
          <a:off x="0" y="0"/>
          <a:ext cx="0" cy="0"/>
          <a:chOff x="0" y="0"/>
          <a:chExt cx="0" cy="0"/>
        </a:xfrm>
      </p:grpSpPr>
      <p:sp>
        <p:nvSpPr>
          <p:cNvPr id="124" name="Google Shape;124;p23"/>
          <p:cNvSpPr/>
          <p:nvPr>
            <p:ph idx="2" type="pic"/>
          </p:nvPr>
        </p:nvSpPr>
        <p:spPr>
          <a:xfrm>
            <a:off x="0" y="0"/>
            <a:ext cx="9144000" cy="4735116"/>
          </a:xfrm>
          <a:prstGeom prst="rect">
            <a:avLst/>
          </a:prstGeom>
          <a:noFill/>
          <a:ln>
            <a:noFill/>
          </a:ln>
        </p:spPr>
      </p:sp>
      <p:sp>
        <p:nvSpPr>
          <p:cNvPr id="125" name="Google Shape;125;p23"/>
          <p:cNvSpPr txBox="1"/>
          <p:nvPr>
            <p:ph type="title"/>
          </p:nvPr>
        </p:nvSpPr>
        <p:spPr>
          <a:xfrm>
            <a:off x="220253" y="3401331"/>
            <a:ext cx="8229600" cy="857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6" name="Google Shape;126;p23"/>
          <p:cNvSpPr/>
          <p:nvPr/>
        </p:nvSpPr>
        <p:spPr>
          <a:xfrm>
            <a:off x="-1" y="4735116"/>
            <a:ext cx="9144001" cy="424504"/>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 name="Google Shape;127;p23"/>
          <p:cNvSpPr txBox="1"/>
          <p:nvPr/>
        </p:nvSpPr>
        <p:spPr>
          <a:xfrm>
            <a:off x="6756400" y="4957840"/>
            <a:ext cx="2133600" cy="9317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Arial"/>
                <a:ea typeface="Arial"/>
                <a:cs typeface="Arial"/>
                <a:sym typeface="Arial"/>
              </a:rPr>
              <a:t>11/30/2018</a:t>
            </a:r>
            <a:endParaRPr b="0" i="0" sz="700" u="none" cap="none" strike="noStrike">
              <a:solidFill>
                <a:srgbClr val="FFFFFF"/>
              </a:solidFill>
              <a:latin typeface="Arial"/>
              <a:ea typeface="Arial"/>
              <a:cs typeface="Arial"/>
              <a:sym typeface="Arial"/>
            </a:endParaRPr>
          </a:p>
        </p:txBody>
      </p:sp>
      <p:sp>
        <p:nvSpPr>
          <p:cNvPr id="128" name="Google Shape;128;p23"/>
          <p:cNvSpPr txBox="1"/>
          <p:nvPr/>
        </p:nvSpPr>
        <p:spPr>
          <a:xfrm>
            <a:off x="6756400" y="4792905"/>
            <a:ext cx="2133600" cy="9317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pic>
        <p:nvPicPr>
          <p:cNvPr descr="C:\Users\gardel2\Desktop\Brand Approval Reference\RF0010 Rensselaer Logos\RF0010-02 Rensselaer Small Logo\RGB\PNGs\RF0010-02 RPI Small Logo RGB-White.png" id="129" name="Google Shape;129;p23"/>
          <p:cNvPicPr preferRelativeResize="0"/>
          <p:nvPr/>
        </p:nvPicPr>
        <p:blipFill rotWithShape="1">
          <a:blip r:embed="rId2">
            <a:alphaModFix/>
          </a:blip>
          <a:srcRect b="0" l="0" r="0" t="0"/>
          <a:stretch/>
        </p:blipFill>
        <p:spPr>
          <a:xfrm>
            <a:off x="320675" y="4832215"/>
            <a:ext cx="1231106" cy="230307"/>
          </a:xfrm>
          <a:prstGeom prst="rect">
            <a:avLst/>
          </a:prstGeom>
          <a:noFill/>
          <a:ln>
            <a:noFill/>
          </a:ln>
        </p:spPr>
      </p:pic>
      <p:sp>
        <p:nvSpPr>
          <p:cNvPr id="130" name="Google Shape;130;p23"/>
          <p:cNvSpPr txBox="1"/>
          <p:nvPr/>
        </p:nvSpPr>
        <p:spPr>
          <a:xfrm>
            <a:off x="2764603" y="4957839"/>
            <a:ext cx="3632200" cy="31280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 INSERT TITLE HERE ]</a:t>
            </a:r>
            <a:endParaRPr b="0"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31" name="Shape 131"/>
        <p:cNvGrpSpPr/>
        <p:nvPr/>
      </p:nvGrpSpPr>
      <p:grpSpPr>
        <a:xfrm>
          <a:off x="0" y="0"/>
          <a:ext cx="0" cy="0"/>
          <a:chOff x="0" y="0"/>
          <a:chExt cx="0" cy="0"/>
        </a:xfrm>
      </p:grpSpPr>
      <p:sp>
        <p:nvSpPr>
          <p:cNvPr id="132" name="Google Shape;132;p24"/>
          <p:cNvSpPr/>
          <p:nvPr/>
        </p:nvSpPr>
        <p:spPr>
          <a:xfrm>
            <a:off x="0" y="0"/>
            <a:ext cx="9144001" cy="5143500"/>
          </a:xfrm>
          <a:prstGeom prst="rect">
            <a:avLst/>
          </a:prstGeom>
          <a:solidFill>
            <a:srgbClr val="54585A"/>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3" name="Google Shape;133;p24"/>
          <p:cNvPicPr preferRelativeResize="0"/>
          <p:nvPr/>
        </p:nvPicPr>
        <p:blipFill rotWithShape="1">
          <a:blip r:embed="rId2">
            <a:alphaModFix/>
          </a:blip>
          <a:srcRect b="0" l="0" r="6662" t="0"/>
          <a:stretch/>
        </p:blipFill>
        <p:spPr>
          <a:xfrm>
            <a:off x="3175" y="0"/>
            <a:ext cx="9144000" cy="5143499"/>
          </a:xfrm>
          <a:prstGeom prst="rect">
            <a:avLst/>
          </a:prstGeom>
          <a:noFill/>
          <a:ln>
            <a:noFill/>
          </a:ln>
        </p:spPr>
      </p:pic>
      <p:pic>
        <p:nvPicPr>
          <p:cNvPr descr="C:\Users\gardel2\Desktop\PPT Template\Placed\RF0010-01 Rensselaer Large Logo-with Tagline RGB-White.png" id="134" name="Google Shape;134;p24"/>
          <p:cNvPicPr preferRelativeResize="0"/>
          <p:nvPr/>
        </p:nvPicPr>
        <p:blipFill rotWithShape="1">
          <a:blip r:embed="rId3">
            <a:alphaModFix/>
          </a:blip>
          <a:srcRect b="0" l="0" r="0" t="0"/>
          <a:stretch/>
        </p:blipFill>
        <p:spPr>
          <a:xfrm>
            <a:off x="1575385" y="2025743"/>
            <a:ext cx="4499684" cy="109201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135" name="Shape 135"/>
        <p:cNvGrpSpPr/>
        <p:nvPr/>
      </p:nvGrpSpPr>
      <p:grpSpPr>
        <a:xfrm>
          <a:off x="0" y="0"/>
          <a:ext cx="0" cy="0"/>
          <a:chOff x="0" y="0"/>
          <a:chExt cx="0" cy="0"/>
        </a:xfrm>
      </p:grpSpPr>
      <p:sp>
        <p:nvSpPr>
          <p:cNvPr id="136" name="Google Shape;136;p25"/>
          <p:cNvSpPr/>
          <p:nvPr/>
        </p:nvSpPr>
        <p:spPr>
          <a:xfrm>
            <a:off x="0" y="0"/>
            <a:ext cx="9144001" cy="5143500"/>
          </a:xfrm>
          <a:prstGeom prst="rect">
            <a:avLst/>
          </a:prstGeom>
          <a:solidFill>
            <a:srgbClr val="D6001C"/>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C:\Users\gardel2\Desktop\PPT Template\Placed\RF0010-01 Rensselaer Large Logo-with Tagline RGB-White.png" id="137" name="Google Shape;137;p25"/>
          <p:cNvPicPr preferRelativeResize="0"/>
          <p:nvPr/>
        </p:nvPicPr>
        <p:blipFill rotWithShape="1">
          <a:blip r:embed="rId2">
            <a:alphaModFix/>
          </a:blip>
          <a:srcRect b="0" l="0" r="0" t="0"/>
          <a:stretch/>
        </p:blipFill>
        <p:spPr>
          <a:xfrm>
            <a:off x="1575385" y="2025743"/>
            <a:ext cx="4499684" cy="109201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citiesforum.org/news/superblock-superilla-barcelona-a-city-redefine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rensselaer.webex.com/rensselaer/j.php?MTID=mb1bf9b33d273e0a07f21adbd264ff73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 name="Shape 141"/>
        <p:cNvGrpSpPr/>
        <p:nvPr/>
      </p:nvGrpSpPr>
      <p:grpSpPr>
        <a:xfrm>
          <a:off x="0" y="0"/>
          <a:ext cx="0" cy="0"/>
          <a:chOff x="0" y="0"/>
          <a:chExt cx="0" cy="0"/>
        </a:xfrm>
      </p:grpSpPr>
      <p:sp>
        <p:nvSpPr>
          <p:cNvPr id="142" name="Google Shape;142;p26"/>
          <p:cNvSpPr txBox="1"/>
          <p:nvPr>
            <p:ph idx="2" type="body"/>
          </p:nvPr>
        </p:nvSpPr>
        <p:spPr>
          <a:xfrm>
            <a:off x="224416" y="202609"/>
            <a:ext cx="8324700" cy="3942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9EA2A2"/>
              </a:buClr>
              <a:buSzPts val="1400"/>
              <a:buFont typeface="Arial"/>
              <a:buNone/>
            </a:pPr>
            <a:r>
              <a:rPr lang="en"/>
              <a:t>More about the presentations</a:t>
            </a:r>
            <a:endParaRPr/>
          </a:p>
        </p:txBody>
      </p:sp>
      <p:sp>
        <p:nvSpPr>
          <p:cNvPr id="143" name="Google Shape;143;p26"/>
          <p:cNvSpPr txBox="1"/>
          <p:nvPr/>
        </p:nvSpPr>
        <p:spPr>
          <a:xfrm>
            <a:off x="75500" y="651296"/>
            <a:ext cx="8448000" cy="402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Arial"/>
                <a:ea typeface="Arial"/>
                <a:cs typeface="Arial"/>
                <a:sym typeface="Arial"/>
              </a:rPr>
              <a:t>Make sure to follow these guidelines:</a:t>
            </a:r>
            <a:endParaRPr sz="1100"/>
          </a:p>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Just don’t regurgitate what you’ve read</a:t>
            </a:r>
            <a:br>
              <a:rPr lang="en" sz="2100">
                <a:solidFill>
                  <a:schemeClr val="dk1"/>
                </a:solidFill>
                <a:latin typeface="Arial"/>
                <a:ea typeface="Arial"/>
                <a:cs typeface="Arial"/>
                <a:sym typeface="Arial"/>
              </a:rPr>
            </a:br>
            <a:r>
              <a:rPr lang="en" sz="2100">
                <a:solidFill>
                  <a:schemeClr val="dk1"/>
                </a:solidFill>
                <a:latin typeface="Arial"/>
                <a:ea typeface="Arial"/>
                <a:cs typeface="Arial"/>
                <a:sym typeface="Arial"/>
              </a:rPr>
              <a:t> – ADD YOUR IDEAS and RESEARCH (include references at end)</a:t>
            </a:r>
            <a:endParaRPr sz="1100"/>
          </a:p>
          <a:p>
            <a:pPr indent="-203200" lvl="0" marL="342900" marR="0" rtl="0" algn="l">
              <a:spcBef>
                <a:spcPts val="0"/>
              </a:spcBef>
              <a:spcAft>
                <a:spcPts val="0"/>
              </a:spcAft>
              <a:buClr>
                <a:schemeClr val="dk1"/>
              </a:buClr>
              <a:buSzPts val="2100"/>
              <a:buFont typeface="Arial"/>
              <a:buNone/>
            </a:pPr>
            <a:r>
              <a:t/>
            </a:r>
            <a:endParaRPr sz="2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Include images/graphics that support your message</a:t>
            </a:r>
            <a:endParaRPr sz="1100"/>
          </a:p>
          <a:p>
            <a:pPr indent="-203200" lvl="0" marL="342900" marR="0" rtl="0" algn="l">
              <a:spcBef>
                <a:spcPts val="0"/>
              </a:spcBef>
              <a:spcAft>
                <a:spcPts val="0"/>
              </a:spcAft>
              <a:buClr>
                <a:schemeClr val="dk1"/>
              </a:buClr>
              <a:buSzPts val="2100"/>
              <a:buFont typeface="Arial"/>
              <a:buNone/>
            </a:pPr>
            <a:r>
              <a:t/>
            </a:r>
            <a:endParaRPr sz="2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Try not to read your slides verbatim</a:t>
            </a:r>
            <a:endParaRPr sz="1100"/>
          </a:p>
          <a:p>
            <a:pPr indent="-203200" lvl="0" marL="342900" marR="0" rtl="0" algn="l">
              <a:spcBef>
                <a:spcPts val="0"/>
              </a:spcBef>
              <a:spcAft>
                <a:spcPts val="0"/>
              </a:spcAft>
              <a:buClr>
                <a:schemeClr val="dk1"/>
              </a:buClr>
              <a:buSzPts val="2100"/>
              <a:buFont typeface="Arial"/>
              <a:buNone/>
            </a:pPr>
            <a:r>
              <a:t/>
            </a:r>
            <a:endParaRPr sz="2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Include a </a:t>
            </a:r>
            <a:r>
              <a:rPr lang="en" sz="2100">
                <a:solidFill>
                  <a:srgbClr val="FF0000"/>
                </a:solidFill>
                <a:latin typeface="Arial"/>
                <a:ea typeface="Arial"/>
                <a:cs typeface="Arial"/>
                <a:sym typeface="Arial"/>
              </a:rPr>
              <a:t>“take away” </a:t>
            </a:r>
            <a:r>
              <a:rPr lang="en" sz="2100">
                <a:solidFill>
                  <a:schemeClr val="dk1"/>
                </a:solidFill>
                <a:latin typeface="Arial"/>
                <a:ea typeface="Arial"/>
                <a:cs typeface="Arial"/>
                <a:sym typeface="Arial"/>
              </a:rPr>
              <a:t>on the slides</a:t>
            </a:r>
            <a:endParaRPr sz="1100"/>
          </a:p>
          <a:p>
            <a:pPr indent="-342900" lvl="1" marL="685800" marR="0" rtl="0" algn="l">
              <a:spcBef>
                <a:spcPts val="0"/>
              </a:spcBef>
              <a:spcAft>
                <a:spcPts val="0"/>
              </a:spcAft>
              <a:buClr>
                <a:schemeClr val="dk1"/>
              </a:buClr>
              <a:buSzPts val="1800"/>
              <a:buFont typeface="Courier New"/>
              <a:buChar char="o"/>
            </a:pPr>
            <a:r>
              <a:rPr b="0" i="0" lang="en" sz="1800" u="none" cap="none" strike="noStrike">
                <a:solidFill>
                  <a:schemeClr val="dk1"/>
                </a:solidFill>
                <a:latin typeface="Arial"/>
                <a:ea typeface="Arial"/>
                <a:cs typeface="Arial"/>
                <a:sym typeface="Arial"/>
              </a:rPr>
              <a:t>What I found interesting was…</a:t>
            </a:r>
            <a:endParaRPr sz="1100"/>
          </a:p>
          <a:p>
            <a:pPr indent="-342900" lvl="1" marL="685800" marR="0" rtl="0" algn="l">
              <a:spcBef>
                <a:spcPts val="0"/>
              </a:spcBef>
              <a:spcAft>
                <a:spcPts val="0"/>
              </a:spcAft>
              <a:buClr>
                <a:schemeClr val="dk1"/>
              </a:buClr>
              <a:buSzPts val="1800"/>
              <a:buFont typeface="Courier New"/>
              <a:buChar char="o"/>
            </a:pPr>
            <a:r>
              <a:rPr b="0" i="0" lang="en" sz="1800" u="none" cap="none" strike="noStrike">
                <a:solidFill>
                  <a:schemeClr val="dk1"/>
                </a:solidFill>
                <a:latin typeface="Arial"/>
                <a:ea typeface="Arial"/>
                <a:cs typeface="Arial"/>
                <a:sym typeface="Arial"/>
              </a:rPr>
              <a:t>What you should remember is…</a:t>
            </a:r>
            <a:endParaRPr sz="1100"/>
          </a:p>
          <a:p>
            <a:pPr indent="-342900" lvl="1" marL="685800" marR="0" rtl="0" algn="l">
              <a:spcBef>
                <a:spcPts val="0"/>
              </a:spcBef>
              <a:spcAft>
                <a:spcPts val="0"/>
              </a:spcAft>
              <a:buClr>
                <a:schemeClr val="dk1"/>
              </a:buClr>
              <a:buSzPts val="1800"/>
              <a:buFont typeface="Courier New"/>
              <a:buChar char="o"/>
            </a:pPr>
            <a:r>
              <a:rPr b="0" i="0" lang="en" sz="1800" u="none" cap="none" strike="noStrike">
                <a:solidFill>
                  <a:schemeClr val="dk1"/>
                </a:solidFill>
                <a:latin typeface="Arial"/>
                <a:ea typeface="Arial"/>
                <a:cs typeface="Arial"/>
                <a:sym typeface="Arial"/>
              </a:rPr>
              <a:t>I am not sure I agree with these findings because…</a:t>
            </a:r>
            <a:endParaRPr b="0" i="0" sz="1800" u="none" cap="none" strike="noStrike">
              <a:solidFill>
                <a:schemeClr val="dk1"/>
              </a:solidFill>
              <a:latin typeface="Arial"/>
              <a:ea typeface="Arial"/>
              <a:cs typeface="Arial"/>
              <a:sym typeface="Arial"/>
            </a:endParaRPr>
          </a:p>
        </p:txBody>
      </p:sp>
      <p:pic>
        <p:nvPicPr>
          <p:cNvPr descr="Training icon isolated on white background. Vector illustration." id="144" name="Google Shape;144;p26"/>
          <p:cNvPicPr preferRelativeResize="0"/>
          <p:nvPr/>
        </p:nvPicPr>
        <p:blipFill rotWithShape="1">
          <a:blip r:embed="rId3">
            <a:alphaModFix/>
          </a:blip>
          <a:srcRect b="16412" l="17396" r="13870" t="16626"/>
          <a:stretch/>
        </p:blipFill>
        <p:spPr>
          <a:xfrm>
            <a:off x="7021585" y="2596621"/>
            <a:ext cx="1950440" cy="1900108"/>
          </a:xfrm>
          <a:prstGeom prst="rect">
            <a:avLst/>
          </a:prstGeom>
          <a:noFill/>
          <a:ln cap="flat" cmpd="sng" w="9525">
            <a:solidFill>
              <a:schemeClr val="dk1"/>
            </a:solidFill>
            <a:prstDash val="solid"/>
            <a:round/>
            <a:headEnd len="sm" w="sm" type="none"/>
            <a:tailEnd len="sm" w="sm" type="none"/>
          </a:ln>
        </p:spPr>
      </p:pic>
      <p:sp>
        <p:nvSpPr>
          <p:cNvPr id="145" name="Google Shape;145;p26"/>
          <p:cNvSpPr txBox="1"/>
          <p:nvPr>
            <p:ph idx="1" type="body"/>
          </p:nvPr>
        </p:nvSpPr>
        <p:spPr>
          <a:xfrm>
            <a:off x="224416" y="778091"/>
            <a:ext cx="6258000" cy="13716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idx="1" type="body"/>
          </p:nvPr>
        </p:nvSpPr>
        <p:spPr>
          <a:xfrm>
            <a:off x="224416" y="778091"/>
            <a:ext cx="6258000" cy="1371600"/>
          </a:xfrm>
          <a:prstGeom prst="rect">
            <a:avLst/>
          </a:prstGeom>
        </p:spPr>
        <p:txBody>
          <a:bodyPr anchorCtr="0" anchor="t" bIns="45700" lIns="91425" spcFirstLastPara="1" rIns="91425" wrap="square" tIns="45700">
            <a:noAutofit/>
          </a:bodyPr>
          <a:lstStyle/>
          <a:p>
            <a:pPr indent="-431800" lvl="0" marL="457200" rtl="0" algn="l">
              <a:spcBef>
                <a:spcPts val="640"/>
              </a:spcBef>
              <a:spcAft>
                <a:spcPts val="0"/>
              </a:spcAft>
              <a:buSzPts val="3200"/>
              <a:buChar char="●"/>
            </a:pPr>
            <a:r>
              <a:rPr lang="en"/>
              <a:t>EU - 100% reduction of automobile pollution by 2035</a:t>
            </a:r>
            <a:endParaRPr/>
          </a:p>
        </p:txBody>
      </p:sp>
      <p:sp>
        <p:nvSpPr>
          <p:cNvPr id="210" name="Google Shape;210;p35"/>
          <p:cNvSpPr txBox="1"/>
          <p:nvPr>
            <p:ph idx="2" type="body"/>
          </p:nvPr>
        </p:nvSpPr>
        <p:spPr>
          <a:xfrm>
            <a:off x="224416" y="202609"/>
            <a:ext cx="8324700" cy="394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2400">
                <a:solidFill>
                  <a:schemeClr val="dk1"/>
                </a:solidFill>
              </a:rPr>
              <a:t>How are Other Countries Dealing with this?</a:t>
            </a:r>
            <a:r>
              <a:rPr b="1" lang="en" sz="2400">
                <a:solidFill>
                  <a:schemeClr val="dk1"/>
                </a:solidFill>
              </a:rPr>
              <a:t> </a:t>
            </a:r>
            <a:r>
              <a:rPr b="1" lang="en" sz="1000">
                <a:solidFill>
                  <a:srgbClr val="888888"/>
                </a:solidFill>
              </a:rPr>
              <a:t>(Mitchell)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idx="1" type="body"/>
          </p:nvPr>
        </p:nvSpPr>
        <p:spPr>
          <a:xfrm>
            <a:off x="224416" y="778091"/>
            <a:ext cx="6258000" cy="1371600"/>
          </a:xfrm>
          <a:prstGeom prst="rect">
            <a:avLst/>
          </a:prstGeom>
        </p:spPr>
        <p:txBody>
          <a:bodyPr anchorCtr="0" anchor="t" bIns="45700" lIns="91425" spcFirstLastPara="1" rIns="91425" wrap="square" tIns="45700">
            <a:noAutofit/>
          </a:bodyPr>
          <a:lstStyle/>
          <a:p>
            <a:pPr indent="-431800" lvl="0" marL="457200" rtl="0" algn="l">
              <a:spcBef>
                <a:spcPts val="640"/>
              </a:spcBef>
              <a:spcAft>
                <a:spcPts val="0"/>
              </a:spcAft>
              <a:buSzPts val="3200"/>
              <a:buChar char="●"/>
            </a:pPr>
            <a:r>
              <a:rPr lang="en"/>
              <a:t>2013 - 2018 Urban Mobility Plan of Barcelona</a:t>
            </a:r>
            <a:endParaRPr/>
          </a:p>
          <a:p>
            <a:pPr indent="-431800" lvl="0" marL="457200" rtl="0" algn="l">
              <a:spcBef>
                <a:spcPts val="0"/>
              </a:spcBef>
              <a:spcAft>
                <a:spcPts val="0"/>
              </a:spcAft>
              <a:buSzPts val="3200"/>
              <a:buChar char="●"/>
            </a:pPr>
            <a:r>
              <a:rPr lang="en"/>
              <a:t>400m x 400m blocks</a:t>
            </a:r>
            <a:endParaRPr/>
          </a:p>
          <a:p>
            <a:pPr indent="-431800" lvl="0" marL="457200" rtl="0" algn="l">
              <a:spcBef>
                <a:spcPts val="0"/>
              </a:spcBef>
              <a:spcAft>
                <a:spcPts val="0"/>
              </a:spcAft>
              <a:buSzPts val="3200"/>
              <a:buChar char="●"/>
            </a:pPr>
            <a:r>
              <a:rPr lang="en"/>
              <a:t>Reduce driving</a:t>
            </a:r>
            <a:endParaRPr/>
          </a:p>
        </p:txBody>
      </p:sp>
      <p:sp>
        <p:nvSpPr>
          <p:cNvPr id="216" name="Google Shape;216;p36"/>
          <p:cNvSpPr txBox="1"/>
          <p:nvPr>
            <p:ph idx="2" type="body"/>
          </p:nvPr>
        </p:nvSpPr>
        <p:spPr>
          <a:xfrm>
            <a:off x="224416" y="202609"/>
            <a:ext cx="8324700" cy="394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2400">
                <a:solidFill>
                  <a:schemeClr val="dk1"/>
                </a:solidFill>
              </a:rPr>
              <a:t>How are Other Countries Dealing with this? </a:t>
            </a:r>
            <a:r>
              <a:rPr b="1" lang="en" sz="1000">
                <a:solidFill>
                  <a:srgbClr val="888888"/>
                </a:solidFill>
              </a:rPr>
              <a:t>(Mitchell)</a:t>
            </a:r>
            <a:endParaRPr/>
          </a:p>
        </p:txBody>
      </p:sp>
      <p:pic>
        <p:nvPicPr>
          <p:cNvPr id="217" name="Google Shape;217;p36"/>
          <p:cNvPicPr preferRelativeResize="0"/>
          <p:nvPr/>
        </p:nvPicPr>
        <p:blipFill>
          <a:blip r:embed="rId3">
            <a:alphaModFix/>
          </a:blip>
          <a:stretch>
            <a:fillRect/>
          </a:stretch>
        </p:blipFill>
        <p:spPr>
          <a:xfrm>
            <a:off x="5716223" y="1722150"/>
            <a:ext cx="3121374" cy="1699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ctrTitle"/>
          </p:nvPr>
        </p:nvSpPr>
        <p:spPr>
          <a:xfrm>
            <a:off x="216321" y="2857479"/>
            <a:ext cx="8316000" cy="54315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 sz="5000">
                <a:solidFill>
                  <a:schemeClr val="lt1"/>
                </a:solidFill>
              </a:rPr>
              <a:t>Challenge</a:t>
            </a:r>
            <a:endParaRPr/>
          </a:p>
        </p:txBody>
      </p:sp>
      <p:sp>
        <p:nvSpPr>
          <p:cNvPr id="224" name="Google Shape;224;p37"/>
          <p:cNvSpPr txBox="1"/>
          <p:nvPr>
            <p:ph idx="1" type="subTitle"/>
          </p:nvPr>
        </p:nvSpPr>
        <p:spPr>
          <a:xfrm>
            <a:off x="216313" y="3790475"/>
            <a:ext cx="8316000" cy="45697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280"/>
              </a:spcBef>
              <a:spcAft>
                <a:spcPts val="0"/>
              </a:spcAft>
              <a:buSzPts val="1400"/>
              <a:buNone/>
            </a:pPr>
            <a:r>
              <a:rPr lang="en" sz="4000"/>
              <a:t>Improving urban mobility</a:t>
            </a:r>
            <a:endParaRPr sz="4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idx="2" type="body"/>
          </p:nvPr>
        </p:nvSpPr>
        <p:spPr>
          <a:xfrm>
            <a:off x="224416" y="202609"/>
            <a:ext cx="8324700" cy="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1800"/>
              </a:spcAft>
              <a:buSzPts val="1800"/>
              <a:buNone/>
            </a:pPr>
            <a:r>
              <a:rPr b="1" lang="en" sz="2400">
                <a:solidFill>
                  <a:schemeClr val="dk1"/>
                </a:solidFill>
              </a:rPr>
              <a:t>Public Transit </a:t>
            </a:r>
            <a:r>
              <a:rPr b="1" lang="en" sz="1000">
                <a:solidFill>
                  <a:srgbClr val="888888"/>
                </a:solidFill>
              </a:rPr>
              <a:t>(Keenan)</a:t>
            </a:r>
            <a:endParaRPr b="1" sz="1000">
              <a:solidFill>
                <a:srgbClr val="888888"/>
              </a:solidFill>
            </a:endParaRPr>
          </a:p>
        </p:txBody>
      </p:sp>
      <p:pic>
        <p:nvPicPr>
          <p:cNvPr id="231" name="Google Shape;231;p38"/>
          <p:cNvPicPr preferRelativeResize="0"/>
          <p:nvPr/>
        </p:nvPicPr>
        <p:blipFill>
          <a:blip r:embed="rId3">
            <a:alphaModFix/>
          </a:blip>
          <a:stretch>
            <a:fillRect/>
          </a:stretch>
        </p:blipFill>
        <p:spPr>
          <a:xfrm>
            <a:off x="4571999" y="779275"/>
            <a:ext cx="4117775" cy="3584949"/>
          </a:xfrm>
          <a:prstGeom prst="rect">
            <a:avLst/>
          </a:prstGeom>
          <a:noFill/>
          <a:ln>
            <a:noFill/>
          </a:ln>
        </p:spPr>
      </p:pic>
      <p:pic>
        <p:nvPicPr>
          <p:cNvPr id="232" name="Google Shape;232;p38"/>
          <p:cNvPicPr preferRelativeResize="0"/>
          <p:nvPr/>
        </p:nvPicPr>
        <p:blipFill>
          <a:blip r:embed="rId4">
            <a:alphaModFix/>
          </a:blip>
          <a:stretch>
            <a:fillRect/>
          </a:stretch>
        </p:blipFill>
        <p:spPr>
          <a:xfrm>
            <a:off x="0" y="1234634"/>
            <a:ext cx="4267199" cy="26742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idx="2" type="body"/>
          </p:nvPr>
        </p:nvSpPr>
        <p:spPr>
          <a:xfrm>
            <a:off x="224416" y="202609"/>
            <a:ext cx="8324700" cy="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1800"/>
              </a:spcAft>
              <a:buSzPts val="1800"/>
              <a:buNone/>
            </a:pPr>
            <a:r>
              <a:rPr b="1" lang="en" sz="2400">
                <a:solidFill>
                  <a:schemeClr val="dk1"/>
                </a:solidFill>
              </a:rPr>
              <a:t>Personal Vehicles in Urban Areas </a:t>
            </a:r>
            <a:r>
              <a:rPr b="1" lang="en" sz="1000">
                <a:solidFill>
                  <a:srgbClr val="888888"/>
                </a:solidFill>
              </a:rPr>
              <a:t>(Keenan)</a:t>
            </a:r>
            <a:endParaRPr b="1" sz="2400">
              <a:solidFill>
                <a:schemeClr val="dk1"/>
              </a:solidFill>
            </a:endParaRPr>
          </a:p>
        </p:txBody>
      </p:sp>
      <p:pic>
        <p:nvPicPr>
          <p:cNvPr id="239" name="Google Shape;239;p39"/>
          <p:cNvPicPr preferRelativeResize="0"/>
          <p:nvPr/>
        </p:nvPicPr>
        <p:blipFill>
          <a:blip r:embed="rId3">
            <a:alphaModFix/>
          </a:blip>
          <a:stretch>
            <a:fillRect/>
          </a:stretch>
        </p:blipFill>
        <p:spPr>
          <a:xfrm>
            <a:off x="2055350" y="893972"/>
            <a:ext cx="5033299" cy="3355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idx="2" type="body"/>
          </p:nvPr>
        </p:nvSpPr>
        <p:spPr>
          <a:xfrm>
            <a:off x="224416" y="202609"/>
            <a:ext cx="8324700" cy="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1800"/>
              </a:spcAft>
              <a:buSzPts val="1800"/>
              <a:buNone/>
            </a:pPr>
            <a:r>
              <a:rPr b="1" lang="en" sz="2400">
                <a:solidFill>
                  <a:schemeClr val="dk1"/>
                </a:solidFill>
              </a:rPr>
              <a:t>Walk and Bike-friendly Infrastructure </a:t>
            </a:r>
            <a:r>
              <a:rPr b="1" lang="en" sz="1000">
                <a:solidFill>
                  <a:srgbClr val="888888"/>
                </a:solidFill>
              </a:rPr>
              <a:t>(Keenan)</a:t>
            </a:r>
            <a:endParaRPr b="1" sz="2400">
              <a:solidFill>
                <a:schemeClr val="dk1"/>
              </a:solidFill>
            </a:endParaRPr>
          </a:p>
        </p:txBody>
      </p:sp>
      <p:pic>
        <p:nvPicPr>
          <p:cNvPr id="246" name="Google Shape;246;p40"/>
          <p:cNvPicPr preferRelativeResize="0"/>
          <p:nvPr/>
        </p:nvPicPr>
        <p:blipFill>
          <a:blip r:embed="rId3">
            <a:alphaModFix/>
          </a:blip>
          <a:stretch>
            <a:fillRect/>
          </a:stretch>
        </p:blipFill>
        <p:spPr>
          <a:xfrm>
            <a:off x="1568773" y="769813"/>
            <a:ext cx="6006452" cy="360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idx="2" type="body"/>
          </p:nvPr>
        </p:nvSpPr>
        <p:spPr>
          <a:xfrm>
            <a:off x="224416" y="202609"/>
            <a:ext cx="8324700" cy="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1800"/>
              </a:spcAft>
              <a:buSzPts val="1800"/>
              <a:buNone/>
            </a:pPr>
            <a:r>
              <a:rPr b="1" lang="en" sz="2400">
                <a:solidFill>
                  <a:schemeClr val="dk1"/>
                </a:solidFill>
              </a:rPr>
              <a:t>Effects of COVID on Transportation </a:t>
            </a:r>
            <a:r>
              <a:rPr b="1" lang="en" sz="1000">
                <a:solidFill>
                  <a:srgbClr val="888888"/>
                </a:solidFill>
              </a:rPr>
              <a:t>(Keenan)</a:t>
            </a:r>
            <a:endParaRPr b="1" sz="2400">
              <a:solidFill>
                <a:schemeClr val="dk1"/>
              </a:solidFill>
            </a:endParaRPr>
          </a:p>
        </p:txBody>
      </p:sp>
      <p:pic>
        <p:nvPicPr>
          <p:cNvPr id="253" name="Google Shape;253;p41"/>
          <p:cNvPicPr preferRelativeResize="0"/>
          <p:nvPr/>
        </p:nvPicPr>
        <p:blipFill>
          <a:blip r:embed="rId3">
            <a:alphaModFix/>
          </a:blip>
          <a:stretch>
            <a:fillRect/>
          </a:stretch>
        </p:blipFill>
        <p:spPr>
          <a:xfrm>
            <a:off x="2718728" y="867438"/>
            <a:ext cx="3706550" cy="3408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idx="1" type="body"/>
          </p:nvPr>
        </p:nvSpPr>
        <p:spPr>
          <a:xfrm>
            <a:off x="224416" y="778091"/>
            <a:ext cx="6258000" cy="13716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
              <a:t>Goal: 50% new vehicles by 2030</a:t>
            </a:r>
            <a:endParaRPr sz="1800"/>
          </a:p>
          <a:p>
            <a:pPr indent="-342900" lvl="0" marL="457200" rtl="0" algn="l">
              <a:spcBef>
                <a:spcPts val="640"/>
              </a:spcBef>
              <a:spcAft>
                <a:spcPts val="0"/>
              </a:spcAft>
              <a:buSzPts val="1800"/>
              <a:buChar char="•"/>
            </a:pPr>
            <a:r>
              <a:rPr lang="en" sz="1800"/>
              <a:t>Hydrogen fuel cell for heavy vehicles</a:t>
            </a:r>
            <a:endParaRPr sz="1800"/>
          </a:p>
          <a:p>
            <a:pPr indent="-342900" lvl="0" marL="457200" rtl="0" algn="l">
              <a:spcBef>
                <a:spcPts val="0"/>
              </a:spcBef>
              <a:spcAft>
                <a:spcPts val="0"/>
              </a:spcAft>
              <a:buSzPts val="1800"/>
              <a:buChar char="•"/>
            </a:pPr>
            <a:r>
              <a:rPr lang="en" sz="1800"/>
              <a:t>Personal cars replaced by EVs</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lang="en" sz="2400"/>
              <a:t>Battery improvement</a:t>
            </a:r>
            <a:endParaRPr sz="2400"/>
          </a:p>
          <a:p>
            <a:pPr indent="-342900" lvl="0" marL="457200" rtl="0" algn="l">
              <a:spcBef>
                <a:spcPts val="640"/>
              </a:spcBef>
              <a:spcAft>
                <a:spcPts val="0"/>
              </a:spcAft>
              <a:buSzPts val="1800"/>
              <a:buChar char="•"/>
            </a:pPr>
            <a:r>
              <a:rPr lang="en" sz="1800"/>
              <a:t>$100 per kWh goal</a:t>
            </a:r>
            <a:endParaRPr sz="1800"/>
          </a:p>
          <a:p>
            <a:pPr indent="-342900" lvl="0" marL="457200" rtl="0" algn="l">
              <a:spcBef>
                <a:spcPts val="0"/>
              </a:spcBef>
              <a:spcAft>
                <a:spcPts val="0"/>
              </a:spcAft>
              <a:buSzPts val="1800"/>
              <a:buChar char="•"/>
            </a:pPr>
            <a:r>
              <a:rPr lang="en" sz="1800"/>
              <a:t>$137 per kWh current Li</a:t>
            </a:r>
            <a:endParaRPr sz="1800"/>
          </a:p>
          <a:p>
            <a:pPr indent="-342900" lvl="0" marL="457200" rtl="0" algn="l">
              <a:spcBef>
                <a:spcPts val="0"/>
              </a:spcBef>
              <a:spcAft>
                <a:spcPts val="0"/>
              </a:spcAft>
              <a:buSzPts val="1800"/>
              <a:buChar char="•"/>
            </a:pPr>
            <a:r>
              <a:rPr lang="en" sz="1800"/>
              <a:t>$200 per kWh current Na</a:t>
            </a:r>
            <a:endParaRPr sz="1800"/>
          </a:p>
        </p:txBody>
      </p:sp>
      <p:sp>
        <p:nvSpPr>
          <p:cNvPr id="259" name="Google Shape;259;p42"/>
          <p:cNvSpPr txBox="1"/>
          <p:nvPr>
            <p:ph idx="2" type="body"/>
          </p:nvPr>
        </p:nvSpPr>
        <p:spPr>
          <a:xfrm>
            <a:off x="224416" y="202609"/>
            <a:ext cx="8324700" cy="394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2400">
                <a:solidFill>
                  <a:schemeClr val="dk1"/>
                </a:solidFill>
              </a:rPr>
              <a:t>Zero Emission Vehicles </a:t>
            </a:r>
            <a:r>
              <a:rPr b="1" lang="en" sz="1000">
                <a:solidFill>
                  <a:srgbClr val="888888"/>
                </a:solidFill>
              </a:rPr>
              <a:t>(Andrew)</a:t>
            </a:r>
            <a:endParaRPr b="1" sz="1000">
              <a:solidFill>
                <a:srgbClr val="888888"/>
              </a:solidFill>
            </a:endParaRPr>
          </a:p>
        </p:txBody>
      </p:sp>
      <p:pic>
        <p:nvPicPr>
          <p:cNvPr id="260" name="Google Shape;260;p42"/>
          <p:cNvPicPr preferRelativeResize="0"/>
          <p:nvPr/>
        </p:nvPicPr>
        <p:blipFill>
          <a:blip r:embed="rId3">
            <a:alphaModFix/>
          </a:blip>
          <a:stretch>
            <a:fillRect/>
          </a:stretch>
        </p:blipFill>
        <p:spPr>
          <a:xfrm>
            <a:off x="5109500" y="1372191"/>
            <a:ext cx="4034499" cy="2689009"/>
          </a:xfrm>
          <a:prstGeom prst="rect">
            <a:avLst/>
          </a:prstGeom>
          <a:noFill/>
          <a:ln>
            <a:noFill/>
          </a:ln>
        </p:spPr>
      </p:pic>
      <p:sp>
        <p:nvSpPr>
          <p:cNvPr id="261" name="Google Shape;261;p42"/>
          <p:cNvSpPr txBox="1"/>
          <p:nvPr/>
        </p:nvSpPr>
        <p:spPr>
          <a:xfrm>
            <a:off x="8009025" y="4983225"/>
            <a:ext cx="1041600" cy="129600"/>
          </a:xfrm>
          <a:prstGeom prst="rect">
            <a:avLst/>
          </a:prstGeom>
          <a:solidFill>
            <a:srgbClr val="DB091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idx="1" type="body"/>
          </p:nvPr>
        </p:nvSpPr>
        <p:spPr>
          <a:xfrm>
            <a:off x="224416" y="778091"/>
            <a:ext cx="6258000" cy="1371600"/>
          </a:xfrm>
          <a:prstGeom prst="rect">
            <a:avLst/>
          </a:prstGeom>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en" sz="1800"/>
              <a:t>Sustainable fuels</a:t>
            </a:r>
            <a:endParaRPr sz="1800"/>
          </a:p>
          <a:p>
            <a:pPr indent="-342900" lvl="1" marL="914400" rtl="0" algn="l">
              <a:spcBef>
                <a:spcPts val="0"/>
              </a:spcBef>
              <a:spcAft>
                <a:spcPts val="0"/>
              </a:spcAft>
              <a:buSzPts val="1800"/>
              <a:buChar char="▪"/>
            </a:pPr>
            <a:r>
              <a:rPr lang="en" sz="1800"/>
              <a:t>Biofuel</a:t>
            </a:r>
            <a:endParaRPr sz="1800"/>
          </a:p>
          <a:p>
            <a:pPr indent="-342900" lvl="1" marL="914400" rtl="0" algn="l">
              <a:spcBef>
                <a:spcPts val="0"/>
              </a:spcBef>
              <a:spcAft>
                <a:spcPts val="0"/>
              </a:spcAft>
              <a:buSzPts val="1800"/>
              <a:buChar char="▪"/>
            </a:pPr>
            <a:r>
              <a:rPr lang="en" sz="1800"/>
              <a:t>Hydrogen</a:t>
            </a:r>
            <a:endParaRPr sz="1800"/>
          </a:p>
          <a:p>
            <a:pPr indent="-342900" lvl="1" marL="914400" rtl="0" algn="l">
              <a:spcBef>
                <a:spcPts val="0"/>
              </a:spcBef>
              <a:spcAft>
                <a:spcPts val="0"/>
              </a:spcAft>
              <a:buSzPts val="1800"/>
              <a:buChar char="▪"/>
            </a:pPr>
            <a:r>
              <a:rPr lang="en" sz="1800"/>
              <a:t>Synthetic fuels (aka e-fuels)</a:t>
            </a:r>
            <a:endParaRPr sz="1800"/>
          </a:p>
          <a:p>
            <a:pPr indent="-342900" lvl="1" marL="914400" rtl="0" algn="l">
              <a:spcBef>
                <a:spcPts val="0"/>
              </a:spcBef>
              <a:spcAft>
                <a:spcPts val="0"/>
              </a:spcAft>
              <a:buSzPts val="1800"/>
              <a:buChar char="▪"/>
            </a:pPr>
            <a:r>
              <a:rPr lang="en" sz="1800"/>
              <a:t>Ammonia</a:t>
            </a:r>
            <a:endParaRPr sz="1800"/>
          </a:p>
          <a:p>
            <a:pPr indent="0" lvl="0" marL="0" rtl="0" algn="l">
              <a:spcBef>
                <a:spcPts val="640"/>
              </a:spcBef>
              <a:spcAft>
                <a:spcPts val="0"/>
              </a:spcAft>
              <a:buNone/>
            </a:pPr>
            <a:r>
              <a:t/>
            </a:r>
            <a:endParaRPr sz="1800"/>
          </a:p>
          <a:p>
            <a:pPr indent="-342900" lvl="0" marL="457200" rtl="0" algn="l">
              <a:spcBef>
                <a:spcPts val="640"/>
              </a:spcBef>
              <a:spcAft>
                <a:spcPts val="0"/>
              </a:spcAft>
              <a:buSzPts val="1800"/>
              <a:buChar char="•"/>
            </a:pPr>
            <a:r>
              <a:rPr lang="en" sz="1800"/>
              <a:t>Sustainable electricity</a:t>
            </a:r>
            <a:endParaRPr sz="1800"/>
          </a:p>
        </p:txBody>
      </p:sp>
      <p:sp>
        <p:nvSpPr>
          <p:cNvPr id="267" name="Google Shape;267;p43"/>
          <p:cNvSpPr txBox="1"/>
          <p:nvPr>
            <p:ph idx="2" type="body"/>
          </p:nvPr>
        </p:nvSpPr>
        <p:spPr>
          <a:xfrm>
            <a:off x="224416" y="202609"/>
            <a:ext cx="8324700" cy="394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2400">
                <a:solidFill>
                  <a:schemeClr val="dk1"/>
                </a:solidFill>
              </a:rPr>
              <a:t>Sustainable Energy Supplies </a:t>
            </a:r>
            <a:r>
              <a:rPr b="1" lang="en" sz="1000">
                <a:solidFill>
                  <a:srgbClr val="888888"/>
                </a:solidFill>
              </a:rPr>
              <a:t>(Andrew)</a:t>
            </a:r>
            <a:endParaRPr b="1" sz="2400">
              <a:solidFill>
                <a:schemeClr val="dk1"/>
              </a:solidFill>
            </a:endParaRPr>
          </a:p>
        </p:txBody>
      </p:sp>
      <p:pic>
        <p:nvPicPr>
          <p:cNvPr id="268" name="Google Shape;268;p43"/>
          <p:cNvPicPr preferRelativeResize="0"/>
          <p:nvPr/>
        </p:nvPicPr>
        <p:blipFill>
          <a:blip r:embed="rId3">
            <a:alphaModFix/>
          </a:blip>
          <a:stretch>
            <a:fillRect/>
          </a:stretch>
        </p:blipFill>
        <p:spPr>
          <a:xfrm>
            <a:off x="6000751" y="2390725"/>
            <a:ext cx="2972675" cy="2242850"/>
          </a:xfrm>
          <a:prstGeom prst="rect">
            <a:avLst/>
          </a:prstGeom>
          <a:noFill/>
          <a:ln>
            <a:noFill/>
          </a:ln>
        </p:spPr>
      </p:pic>
      <p:pic>
        <p:nvPicPr>
          <p:cNvPr id="269" name="Google Shape;269;p43"/>
          <p:cNvPicPr preferRelativeResize="0"/>
          <p:nvPr/>
        </p:nvPicPr>
        <p:blipFill rotWithShape="1">
          <a:blip r:embed="rId4">
            <a:alphaModFix/>
          </a:blip>
          <a:srcRect b="19179" l="7735" r="7996" t="9493"/>
          <a:stretch/>
        </p:blipFill>
        <p:spPr>
          <a:xfrm>
            <a:off x="7165952" y="3010875"/>
            <a:ext cx="751251" cy="686975"/>
          </a:xfrm>
          <a:prstGeom prst="rect">
            <a:avLst/>
          </a:prstGeom>
          <a:noFill/>
          <a:ln>
            <a:noFill/>
          </a:ln>
        </p:spPr>
      </p:pic>
      <p:pic>
        <p:nvPicPr>
          <p:cNvPr id="270" name="Google Shape;270;p43"/>
          <p:cNvPicPr preferRelativeResize="0"/>
          <p:nvPr/>
        </p:nvPicPr>
        <p:blipFill>
          <a:blip r:embed="rId5">
            <a:alphaModFix/>
          </a:blip>
          <a:stretch>
            <a:fillRect/>
          </a:stretch>
        </p:blipFill>
        <p:spPr>
          <a:xfrm>
            <a:off x="6022550" y="669950"/>
            <a:ext cx="2929075" cy="1647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idx="1" type="body"/>
          </p:nvPr>
        </p:nvSpPr>
        <p:spPr>
          <a:xfrm>
            <a:off x="224416" y="778091"/>
            <a:ext cx="6258000" cy="13716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 sz="2400"/>
              <a:t>5% of sea fleet 0-emission by 2030</a:t>
            </a:r>
            <a:endParaRPr sz="2400"/>
          </a:p>
          <a:p>
            <a:pPr indent="-381000" lvl="0" marL="457200" rtl="0" algn="l">
              <a:spcBef>
                <a:spcPts val="0"/>
              </a:spcBef>
              <a:spcAft>
                <a:spcPts val="0"/>
              </a:spcAft>
              <a:buSzPts val="2400"/>
              <a:buChar char="•"/>
            </a:pPr>
            <a:r>
              <a:rPr lang="en" sz="2400"/>
              <a:t>20% less aviation emission by 2030</a:t>
            </a:r>
            <a:endParaRPr sz="2400"/>
          </a:p>
          <a:p>
            <a:pPr indent="-381000" lvl="0" marL="457200" rtl="0" algn="l">
              <a:spcBef>
                <a:spcPts val="0"/>
              </a:spcBef>
              <a:spcAft>
                <a:spcPts val="0"/>
              </a:spcAft>
              <a:buSzPts val="2400"/>
              <a:buChar char="•"/>
            </a:pPr>
            <a:r>
              <a:rPr lang="en" sz="2400"/>
              <a:t>Net-0 aviation and maritime emission by 2050</a:t>
            </a:r>
            <a:endParaRPr sz="2400"/>
          </a:p>
          <a:p>
            <a:pPr indent="0" lvl="0" marL="457200" rtl="0" algn="l">
              <a:spcBef>
                <a:spcPts val="640"/>
              </a:spcBef>
              <a:spcAft>
                <a:spcPts val="0"/>
              </a:spcAft>
              <a:buNone/>
            </a:pPr>
            <a:r>
              <a:t/>
            </a:r>
            <a:endParaRPr sz="2400"/>
          </a:p>
          <a:p>
            <a:pPr indent="-342900" lvl="0" marL="457200" rtl="0" algn="l">
              <a:spcBef>
                <a:spcPts val="640"/>
              </a:spcBef>
              <a:spcAft>
                <a:spcPts val="0"/>
              </a:spcAft>
              <a:buSzPts val="1800"/>
              <a:buChar char="•"/>
            </a:pPr>
            <a:r>
              <a:rPr lang="en" sz="1800"/>
              <a:t>Rail more efficient than roads</a:t>
            </a:r>
            <a:endParaRPr sz="1800"/>
          </a:p>
          <a:p>
            <a:pPr indent="-342900" lvl="0" marL="457200" rtl="0" algn="l">
              <a:spcBef>
                <a:spcPts val="0"/>
              </a:spcBef>
              <a:spcAft>
                <a:spcPts val="0"/>
              </a:spcAft>
              <a:buSzPts val="1800"/>
              <a:buChar char="•"/>
            </a:pPr>
            <a:r>
              <a:rPr lang="en" sz="1800"/>
              <a:t>Electrified rail and boats</a:t>
            </a:r>
            <a:endParaRPr sz="1800"/>
          </a:p>
          <a:p>
            <a:pPr indent="0" lvl="0" marL="0" rtl="0" algn="l">
              <a:spcBef>
                <a:spcPts val="640"/>
              </a:spcBef>
              <a:spcAft>
                <a:spcPts val="0"/>
              </a:spcAft>
              <a:buNone/>
            </a:pPr>
            <a:r>
              <a:t/>
            </a:r>
            <a:endParaRPr sz="1800"/>
          </a:p>
          <a:p>
            <a:pPr indent="-342900" lvl="0" marL="457200" rtl="0" algn="l">
              <a:spcBef>
                <a:spcPts val="640"/>
              </a:spcBef>
              <a:spcAft>
                <a:spcPts val="0"/>
              </a:spcAft>
              <a:buSzPts val="1800"/>
              <a:buChar char="•"/>
            </a:pPr>
            <a:r>
              <a:rPr lang="en" sz="1800"/>
              <a:t>Sustainable Aviation Fuel (SAF)</a:t>
            </a:r>
            <a:endParaRPr sz="1800"/>
          </a:p>
          <a:p>
            <a:pPr indent="-406400" lvl="1" marL="914400" rtl="0" algn="l">
              <a:spcBef>
                <a:spcPts val="0"/>
              </a:spcBef>
              <a:spcAft>
                <a:spcPts val="0"/>
              </a:spcAft>
              <a:buSzPts val="2800"/>
              <a:buChar char="▪"/>
            </a:pPr>
            <a:r>
              <a:rPr lang="en" sz="1600"/>
              <a:t>Biofuel + Hydrogen</a:t>
            </a:r>
            <a:endParaRPr sz="1600"/>
          </a:p>
        </p:txBody>
      </p:sp>
      <p:sp>
        <p:nvSpPr>
          <p:cNvPr id="276" name="Google Shape;276;p44"/>
          <p:cNvSpPr txBox="1"/>
          <p:nvPr>
            <p:ph idx="2" type="body"/>
          </p:nvPr>
        </p:nvSpPr>
        <p:spPr>
          <a:xfrm>
            <a:off x="224416" y="202609"/>
            <a:ext cx="8324700" cy="394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2400">
                <a:solidFill>
                  <a:schemeClr val="dk1"/>
                </a:solidFill>
              </a:rPr>
              <a:t>Rail, Maritime, and Aviation </a:t>
            </a:r>
            <a:r>
              <a:rPr b="1" lang="en" sz="1000">
                <a:solidFill>
                  <a:srgbClr val="888888"/>
                </a:solidFill>
              </a:rPr>
              <a:t>(Andrew)</a:t>
            </a:r>
            <a:endParaRPr b="1" sz="2400">
              <a:solidFill>
                <a:schemeClr val="dk1"/>
              </a:solidFill>
            </a:endParaRPr>
          </a:p>
        </p:txBody>
      </p:sp>
      <p:pic>
        <p:nvPicPr>
          <p:cNvPr id="277" name="Google Shape;277;p44"/>
          <p:cNvPicPr preferRelativeResize="0"/>
          <p:nvPr/>
        </p:nvPicPr>
        <p:blipFill>
          <a:blip r:embed="rId3">
            <a:alphaModFix/>
          </a:blip>
          <a:stretch>
            <a:fillRect/>
          </a:stretch>
        </p:blipFill>
        <p:spPr>
          <a:xfrm>
            <a:off x="4363550" y="2035191"/>
            <a:ext cx="4780459" cy="2689008"/>
          </a:xfrm>
          <a:prstGeom prst="rect">
            <a:avLst/>
          </a:prstGeom>
          <a:noFill/>
          <a:ln>
            <a:noFill/>
          </a:ln>
        </p:spPr>
      </p:pic>
      <p:pic>
        <p:nvPicPr>
          <p:cNvPr id="278" name="Google Shape;278;p44"/>
          <p:cNvPicPr preferRelativeResize="0"/>
          <p:nvPr/>
        </p:nvPicPr>
        <p:blipFill>
          <a:blip r:embed="rId4">
            <a:alphaModFix/>
          </a:blip>
          <a:stretch>
            <a:fillRect/>
          </a:stretch>
        </p:blipFill>
        <p:spPr>
          <a:xfrm>
            <a:off x="6866350" y="819650"/>
            <a:ext cx="1086824" cy="1031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 name="Shape 149"/>
        <p:cNvGrpSpPr/>
        <p:nvPr/>
      </p:nvGrpSpPr>
      <p:grpSpPr>
        <a:xfrm>
          <a:off x="0" y="0"/>
          <a:ext cx="0" cy="0"/>
          <a:chOff x="0" y="0"/>
          <a:chExt cx="0" cy="0"/>
        </a:xfrm>
      </p:grpSpPr>
      <p:sp>
        <p:nvSpPr>
          <p:cNvPr id="150" name="Google Shape;150;p27"/>
          <p:cNvSpPr txBox="1"/>
          <p:nvPr>
            <p:ph idx="2" type="body"/>
          </p:nvPr>
        </p:nvSpPr>
        <p:spPr>
          <a:xfrm>
            <a:off x="224416" y="202609"/>
            <a:ext cx="8324700" cy="3942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9EA2A2"/>
              </a:buClr>
              <a:buSzPts val="1400"/>
              <a:buFont typeface="Arial"/>
              <a:buNone/>
            </a:pPr>
            <a:r>
              <a:rPr lang="en"/>
              <a:t>More about the presentations</a:t>
            </a:r>
            <a:endParaRPr/>
          </a:p>
        </p:txBody>
      </p:sp>
      <p:sp>
        <p:nvSpPr>
          <p:cNvPr id="151" name="Google Shape;151;p27"/>
          <p:cNvSpPr txBox="1"/>
          <p:nvPr/>
        </p:nvSpPr>
        <p:spPr>
          <a:xfrm>
            <a:off x="-395500" y="843900"/>
            <a:ext cx="4933500" cy="3455700"/>
          </a:xfrm>
          <a:prstGeom prst="rect">
            <a:avLst/>
          </a:prstGeom>
          <a:noFill/>
          <a:ln>
            <a:noFill/>
          </a:ln>
        </p:spPr>
        <p:txBody>
          <a:bodyPr anchorCtr="0" anchor="t" bIns="34275" lIns="68575" spcFirstLastPara="1" rIns="68575" wrap="square" tIns="34275">
            <a:spAutoFit/>
          </a:bodyPr>
          <a:lstStyle/>
          <a:p>
            <a:pPr indent="-196850" lvl="1" marL="685800" rtl="0" algn="l">
              <a:spcBef>
                <a:spcPts val="0"/>
              </a:spcBef>
              <a:spcAft>
                <a:spcPts val="0"/>
              </a:spcAft>
              <a:buClr>
                <a:schemeClr val="dk1"/>
              </a:buClr>
              <a:buSzPts val="500"/>
              <a:buFont typeface="Courier New"/>
              <a:buChar char="o"/>
            </a:pPr>
            <a:r>
              <a:rPr lang="en" sz="1000">
                <a:solidFill>
                  <a:schemeClr val="dk1"/>
                </a:solidFill>
              </a:rPr>
              <a:t>Presentation clarity</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Concise analysis of summary conclusions</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Concise statement of why the material is important (societal and/or technical concerns/needs addressed</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Presentation time management</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The individual student presentation slides must be integrated with the rest of the team.</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aim for 20 min. DO NOT GO OUT OF 16-22 RANGE</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10 slides, plus cover and citation (syllabus)</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16-20 slides (presentation)</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90 is A, need a 95 to not need to show up any more lol</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title slide:Group #, Title (Topic), Team Names</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power point!</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1. Familiarity with grand technology and societal challenges facing today’s engineers.</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2. Awareness on topics beyond traditional technical course content and of significant interest for Engineering Careers. </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rPr lang="en" sz="1000">
                <a:solidFill>
                  <a:schemeClr val="dk1"/>
                </a:solidFill>
              </a:rPr>
              <a:t>3. Understand and present summaries of technology/societal topics (public speaking skills).</a:t>
            </a:r>
            <a:endParaRPr sz="1000">
              <a:solidFill>
                <a:schemeClr val="dk1"/>
              </a:solidFill>
            </a:endParaRPr>
          </a:p>
          <a:p>
            <a:pPr indent="-196850" lvl="1" marL="685800" rtl="0" algn="l">
              <a:spcBef>
                <a:spcPts val="0"/>
              </a:spcBef>
              <a:spcAft>
                <a:spcPts val="0"/>
              </a:spcAft>
              <a:buClr>
                <a:schemeClr val="dk1"/>
              </a:buClr>
              <a:buSzPts val="500"/>
              <a:buFont typeface="Courier New"/>
              <a:buChar char="o"/>
            </a:pPr>
            <a:r>
              <a:t/>
            </a:r>
            <a:endParaRPr sz="1000">
              <a:solidFill>
                <a:schemeClr val="dk1"/>
              </a:solidFill>
            </a:endParaRPr>
          </a:p>
          <a:p>
            <a:pPr indent="0" lvl="0" marL="685800" marR="0" rtl="0" algn="l">
              <a:spcBef>
                <a:spcPts val="0"/>
              </a:spcBef>
              <a:spcAft>
                <a:spcPts val="0"/>
              </a:spcAft>
              <a:buNone/>
            </a:pPr>
            <a:r>
              <a:t/>
            </a:r>
            <a:endParaRPr sz="1000">
              <a:solidFill>
                <a:schemeClr val="dk1"/>
              </a:solidFill>
            </a:endParaRPr>
          </a:p>
        </p:txBody>
      </p:sp>
      <p:sp>
        <p:nvSpPr>
          <p:cNvPr id="152" name="Google Shape;152;p27"/>
          <p:cNvSpPr txBox="1"/>
          <p:nvPr/>
        </p:nvSpPr>
        <p:spPr>
          <a:xfrm>
            <a:off x="4436450" y="670950"/>
            <a:ext cx="4594500" cy="3879000"/>
          </a:xfrm>
          <a:prstGeom prst="rect">
            <a:avLst/>
          </a:prstGeom>
          <a:noFill/>
          <a:ln>
            <a:noFill/>
          </a:ln>
        </p:spPr>
        <p:txBody>
          <a:bodyPr anchorCtr="0" anchor="t" bIns="91425" lIns="91425" spcFirstLastPara="1" rIns="91425" wrap="square" tIns="91425">
            <a:spAutoFit/>
          </a:bodyPr>
          <a:lstStyle/>
          <a:p>
            <a:pPr indent="-228600" lvl="1" marL="685800" rtl="0" algn="l">
              <a:spcBef>
                <a:spcPts val="0"/>
              </a:spcBef>
              <a:spcAft>
                <a:spcPts val="0"/>
              </a:spcAft>
              <a:buClr>
                <a:schemeClr val="dk1"/>
              </a:buClr>
              <a:buSzPts val="1000"/>
              <a:buFont typeface="Courier New"/>
              <a:buChar char="o"/>
            </a:pPr>
            <a:r>
              <a:rPr lang="en" sz="1000">
                <a:solidFill>
                  <a:schemeClr val="dk1"/>
                </a:solidFill>
              </a:rPr>
              <a:t>Broaden Understanding of Engineering</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Review Engineering Grand Challenges</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Consider societal challenges in engineering</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Focus on big picture topics</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Taking the long view: Job versus Career</a:t>
            </a:r>
            <a:endParaRPr sz="1000">
              <a:solidFill>
                <a:schemeClr val="dk1"/>
              </a:solidFill>
            </a:endParaRPr>
          </a:p>
          <a:p>
            <a:pPr indent="0" lvl="0" marL="685800" rtl="0" algn="l">
              <a:spcBef>
                <a:spcPts val="0"/>
              </a:spcBef>
              <a:spcAft>
                <a:spcPts val="0"/>
              </a:spcAft>
              <a:buNone/>
            </a:pPr>
            <a:r>
              <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Only make slides on topics in the assignment</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Do background research as needed to create informative presentation</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Just don’t regurgitate what you’ve read–ADD YOUR IDEAS and RESEARCH (include references at end)</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Include images/graphics that support your message</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Try not to read your slides verbatim</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Include a “take away” on the slides</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    What I found interesting was…</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    What you should remember is…</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    I am not sure I agree with these findings because…</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Focus on big ideas</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Not too wordy, don’t read slides</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Use images to back up presentation</a:t>
            </a:r>
            <a:endParaRPr sz="1000">
              <a:solidFill>
                <a:schemeClr val="dk1"/>
              </a:solidFill>
            </a:endParaRPr>
          </a:p>
          <a:p>
            <a:pPr indent="-228600" lvl="1" marL="685800" rtl="0" algn="l">
              <a:spcBef>
                <a:spcPts val="0"/>
              </a:spcBef>
              <a:spcAft>
                <a:spcPts val="0"/>
              </a:spcAft>
              <a:buClr>
                <a:schemeClr val="dk1"/>
              </a:buClr>
              <a:buSzPts val="1000"/>
              <a:buFont typeface="Courier New"/>
              <a:buChar char="o"/>
            </a:pPr>
            <a:r>
              <a:rPr lang="en" sz="1000">
                <a:solidFill>
                  <a:schemeClr val="dk1"/>
                </a:solidFill>
              </a:rPr>
              <a:t>Include “Take Away” - Critical to design sustainability in from the beginning</a:t>
            </a:r>
            <a:endParaRPr sz="1000">
              <a:solidFill>
                <a:schemeClr val="dk1"/>
              </a:solidFill>
            </a:endParaRPr>
          </a:p>
          <a:p>
            <a:pPr indent="0" lvl="0" marL="0" rtl="0" algn="l">
              <a:spcBef>
                <a:spcPts val="0"/>
              </a:spcBef>
              <a:spcAft>
                <a:spcPts val="0"/>
              </a:spcAft>
              <a:buNone/>
            </a:pPr>
            <a:r>
              <a:t/>
            </a:r>
            <a:endParaRPr sz="1000"/>
          </a:p>
        </p:txBody>
      </p:sp>
      <p:sp>
        <p:nvSpPr>
          <p:cNvPr id="153" name="Google Shape;153;p27"/>
          <p:cNvSpPr txBox="1"/>
          <p:nvPr>
            <p:ph idx="1" type="body"/>
          </p:nvPr>
        </p:nvSpPr>
        <p:spPr>
          <a:xfrm>
            <a:off x="224416" y="778091"/>
            <a:ext cx="6258000" cy="13716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idx="1" type="body"/>
          </p:nvPr>
        </p:nvSpPr>
        <p:spPr>
          <a:xfrm>
            <a:off x="224425" y="854325"/>
            <a:ext cx="8459100" cy="3459900"/>
          </a:xfrm>
          <a:prstGeom prst="rect">
            <a:avLst/>
          </a:prstGeom>
          <a:noFill/>
          <a:ln>
            <a:noFill/>
          </a:ln>
        </p:spPr>
        <p:txBody>
          <a:bodyPr anchorCtr="0" anchor="t" bIns="45700" lIns="91425" spcFirstLastPara="1" rIns="91425" wrap="square" tIns="45700">
            <a:noAutofit/>
          </a:bodyPr>
          <a:lstStyle/>
          <a:p>
            <a:pPr indent="-368300" lvl="0" marL="457200" rtl="0" algn="l">
              <a:lnSpc>
                <a:spcPct val="150000"/>
              </a:lnSpc>
              <a:spcBef>
                <a:spcPts val="640"/>
              </a:spcBef>
              <a:spcAft>
                <a:spcPts val="0"/>
              </a:spcAft>
              <a:buSzPts val="2200"/>
              <a:buChar char="•"/>
            </a:pPr>
            <a:r>
              <a:rPr lang="en" sz="2200"/>
              <a:t>Why you should care about Transportation Emissions</a:t>
            </a:r>
            <a:endParaRPr sz="2200"/>
          </a:p>
          <a:p>
            <a:pPr indent="-368300" lvl="0" marL="457200" rtl="0" algn="l">
              <a:lnSpc>
                <a:spcPct val="150000"/>
              </a:lnSpc>
              <a:spcBef>
                <a:spcPts val="640"/>
              </a:spcBef>
              <a:spcAft>
                <a:spcPts val="0"/>
              </a:spcAft>
              <a:buSzPts val="2200"/>
              <a:buChar char="•"/>
            </a:pPr>
            <a:r>
              <a:rPr lang="en" sz="2200"/>
              <a:t>How our issues compare to other countries</a:t>
            </a:r>
            <a:endParaRPr sz="2200"/>
          </a:p>
          <a:p>
            <a:pPr indent="-368300" lvl="0" marL="457200" rtl="0" algn="l">
              <a:lnSpc>
                <a:spcPct val="150000"/>
              </a:lnSpc>
              <a:spcBef>
                <a:spcPts val="640"/>
              </a:spcBef>
              <a:spcAft>
                <a:spcPts val="0"/>
              </a:spcAft>
              <a:buSzPts val="2200"/>
              <a:buChar char="•"/>
            </a:pPr>
            <a:r>
              <a:rPr lang="en" sz="2200"/>
              <a:t>Solutions for urban </a:t>
            </a:r>
            <a:r>
              <a:rPr lang="en" sz="2200"/>
              <a:t>environments</a:t>
            </a:r>
            <a:endParaRPr sz="2200"/>
          </a:p>
          <a:p>
            <a:pPr indent="-368300" lvl="0" marL="457200" rtl="0" algn="l">
              <a:lnSpc>
                <a:spcPct val="150000"/>
              </a:lnSpc>
              <a:spcBef>
                <a:spcPts val="640"/>
              </a:spcBef>
              <a:spcAft>
                <a:spcPts val="0"/>
              </a:spcAft>
              <a:buSzPts val="2200"/>
              <a:buChar char="•"/>
            </a:pPr>
            <a:r>
              <a:rPr lang="en" sz="2200"/>
              <a:t>How transportation can benefit </a:t>
            </a:r>
            <a:br>
              <a:rPr lang="en" sz="2200"/>
            </a:br>
            <a:r>
              <a:rPr lang="en" sz="2200"/>
              <a:t>urban </a:t>
            </a:r>
            <a:r>
              <a:rPr lang="en" sz="2200"/>
              <a:t>environments</a:t>
            </a:r>
            <a:r>
              <a:rPr lang="en" sz="2200"/>
              <a:t> </a:t>
            </a:r>
            <a:endParaRPr sz="2200"/>
          </a:p>
          <a:p>
            <a:pPr indent="-368300" lvl="0" marL="457200" rtl="0" algn="l">
              <a:lnSpc>
                <a:spcPct val="150000"/>
              </a:lnSpc>
              <a:spcBef>
                <a:spcPts val="640"/>
              </a:spcBef>
              <a:spcAft>
                <a:spcPts val="0"/>
              </a:spcAft>
              <a:buSzPts val="2200"/>
              <a:buChar char="•"/>
            </a:pPr>
            <a:r>
              <a:rPr lang="en" sz="2200"/>
              <a:t>Methods and goals to make real change happen</a:t>
            </a:r>
            <a:endParaRPr sz="2200"/>
          </a:p>
        </p:txBody>
      </p:sp>
      <p:sp>
        <p:nvSpPr>
          <p:cNvPr id="285" name="Google Shape;285;p45"/>
          <p:cNvSpPr txBox="1"/>
          <p:nvPr>
            <p:ph idx="2" type="body"/>
          </p:nvPr>
        </p:nvSpPr>
        <p:spPr>
          <a:xfrm>
            <a:off x="224416" y="202609"/>
            <a:ext cx="8324700" cy="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1800"/>
              </a:spcAft>
              <a:buSzPts val="1800"/>
              <a:buNone/>
            </a:pPr>
            <a:r>
              <a:rPr b="1" lang="en" sz="2400">
                <a:solidFill>
                  <a:schemeClr val="dk1"/>
                </a:solidFill>
              </a:rPr>
              <a:t>What we’ve Learned Today </a:t>
            </a:r>
            <a:r>
              <a:rPr b="1" lang="en" sz="1000">
                <a:solidFill>
                  <a:srgbClr val="888888"/>
                </a:solidFill>
              </a:rPr>
              <a:t>(Hayden)</a:t>
            </a:r>
            <a:endParaRPr b="1" sz="2400">
              <a:solidFill>
                <a:schemeClr val="dk1"/>
              </a:solidFill>
            </a:endParaRPr>
          </a:p>
        </p:txBody>
      </p:sp>
      <p:pic>
        <p:nvPicPr>
          <p:cNvPr id="286" name="Google Shape;286;p45"/>
          <p:cNvPicPr preferRelativeResize="0"/>
          <p:nvPr/>
        </p:nvPicPr>
        <p:blipFill>
          <a:blip r:embed="rId3">
            <a:alphaModFix/>
          </a:blip>
          <a:stretch>
            <a:fillRect/>
          </a:stretch>
        </p:blipFill>
        <p:spPr>
          <a:xfrm>
            <a:off x="6326775" y="1377321"/>
            <a:ext cx="2356774" cy="23888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ctrTitle"/>
          </p:nvPr>
        </p:nvSpPr>
        <p:spPr>
          <a:xfrm>
            <a:off x="216321" y="2857479"/>
            <a:ext cx="8316000" cy="543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 sz="5000">
                <a:solidFill>
                  <a:schemeClr val="lt1"/>
                </a:solidFill>
              </a:rPr>
              <a:t>Questions?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idx="2" type="body"/>
          </p:nvPr>
        </p:nvSpPr>
        <p:spPr>
          <a:xfrm>
            <a:off x="224416" y="202609"/>
            <a:ext cx="8324700" cy="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b="1" lang="en" sz="2400">
                <a:solidFill>
                  <a:schemeClr val="dk1"/>
                </a:solidFill>
              </a:rPr>
              <a:t>References </a:t>
            </a:r>
            <a:r>
              <a:rPr b="1" lang="en" sz="1000">
                <a:solidFill>
                  <a:srgbClr val="888888"/>
                </a:solidFill>
              </a:rPr>
              <a:t>(Hayden)</a:t>
            </a:r>
            <a:endParaRPr b="1" sz="2400">
              <a:solidFill>
                <a:schemeClr val="dk1"/>
              </a:solidFill>
            </a:endParaRPr>
          </a:p>
          <a:p>
            <a:pPr indent="0" lvl="0" marL="0" rtl="0" algn="l">
              <a:lnSpc>
                <a:spcPct val="100000"/>
              </a:lnSpc>
              <a:spcBef>
                <a:spcPts val="1800"/>
              </a:spcBef>
              <a:spcAft>
                <a:spcPts val="1800"/>
              </a:spcAft>
              <a:buSzPts val="1800"/>
              <a:buNone/>
            </a:pPr>
            <a:r>
              <a:t/>
            </a:r>
            <a:endParaRPr sz="2400"/>
          </a:p>
        </p:txBody>
      </p:sp>
      <p:sp>
        <p:nvSpPr>
          <p:cNvPr id="299" name="Google Shape;299;p47"/>
          <p:cNvSpPr txBox="1"/>
          <p:nvPr/>
        </p:nvSpPr>
        <p:spPr>
          <a:xfrm>
            <a:off x="409650" y="726225"/>
            <a:ext cx="8324700" cy="38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[1] “Walkable communities,” Environmental Resilience Institute, https://eri.iu.edu/erit/implications/walkable-communities.html (accessed Jan. 16, 2024).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[2] R. Steuteville, “How new urbanism research could build better cities,” CNU, https://www.cnu.org/publicsquare/2020/02/17/how-new-urbanism-research-could-build-better-cities (accessed Jan. 16, 2024).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[3] “Community benefits of Urban Mobility Electrification,” U.S. Department of Transportation, https://www.transportation.gov/urban-e-mobility-toolkit/e-mobility-benefits-and-challenges/community-benefits (accessed Jan. 16, 2024).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[4] Public transportation’s role in responding to climate change, https://www.transit.dot.gov/sites/fta.dot.gov/files/docs/PublicTransportationsRoleInRespondingToClimateChange2010.pdf (accessed Jan. 16, 2024).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[5] B. Welle, A. Kustar, T. H. Tun, and C. Albuquerque, “Post-pandemic, public transport needs to get back on track to meet global climate goals,” World Resources Institute, https://www.wri.org/insights/current-state-of-public-transport-climate-goals#:~:text=Buses%20and%20trains%20can%20reduce,essential%E2%80%9D%20to%20curbing%20climate%20change. (accessed Jan. 16, 2024).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[6] “Top 6 advantages of traditional education,” University of the Potomac, https://potomac.edu/top-advantages-of-traditional-education/ (accessed Jan. 16, 2024).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[7] Valamis, “Personalized learning: Plan, benefits, examples [guide],” Valamis, https://www.valamis.com/hub/personalized-learning#personalized-learning-with-ai (accessed Jan. 16, 2024).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[8] Webbtelescope.org, https://webbtelescope.org/ (accessed Jan. 16, 2024).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[9] H.-P. Cheng, E. Deumens, J. K. Freericks, C. Li, and B. A. Sanders, “Application of quantum computing to biochemical systems: A look to the future,” Frontiers, https://www.frontiersin.org/articles/10.3389/fchem.2020.587143/full (accessed Jan. 16, 2024).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[10] N. Twilley, “This is your avatar speaking,” The New Yorker, https://www.newyorker.com/tech/annals-of-technology/virtual-reality-avatar-speaking (accessed Jan. 16, 2024).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idx="2" type="body"/>
          </p:nvPr>
        </p:nvSpPr>
        <p:spPr>
          <a:xfrm>
            <a:off x="224416" y="202609"/>
            <a:ext cx="8324700" cy="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b="1" lang="en" sz="2400">
                <a:solidFill>
                  <a:schemeClr val="dk1"/>
                </a:solidFill>
              </a:rPr>
              <a:t>References </a:t>
            </a:r>
            <a:r>
              <a:rPr b="1" lang="en" sz="1000">
                <a:solidFill>
                  <a:srgbClr val="888888"/>
                </a:solidFill>
              </a:rPr>
              <a:t>(Hayden)</a:t>
            </a:r>
            <a:endParaRPr b="1" sz="2400">
              <a:solidFill>
                <a:schemeClr val="dk1"/>
              </a:solidFill>
            </a:endParaRPr>
          </a:p>
          <a:p>
            <a:pPr indent="0" lvl="0" marL="0" rtl="0" algn="l">
              <a:lnSpc>
                <a:spcPct val="100000"/>
              </a:lnSpc>
              <a:spcBef>
                <a:spcPts val="1800"/>
              </a:spcBef>
              <a:spcAft>
                <a:spcPts val="1800"/>
              </a:spcAft>
              <a:buSzPts val="1800"/>
              <a:buNone/>
            </a:pPr>
            <a:r>
              <a:t/>
            </a:r>
            <a:endParaRPr sz="2400"/>
          </a:p>
        </p:txBody>
      </p:sp>
      <p:sp>
        <p:nvSpPr>
          <p:cNvPr id="306" name="Google Shape;306;p48"/>
          <p:cNvSpPr txBox="1"/>
          <p:nvPr/>
        </p:nvSpPr>
        <p:spPr>
          <a:xfrm>
            <a:off x="409650" y="726225"/>
            <a:ext cx="8324700" cy="38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[11] “Virtual reality therapy: Everything you need to know,” Forbes, https://www.forbes.com/health/mind/virtual-reality-therapy/ (accessed Jan. 16, 2024).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[12] “Virtual reality helps soldiers deal with Real World Burn Pain,” www.army.mil, https://www.army.mil/article/34030/virtual_reality_helps_soldiers_deal_with_real_world_burn_pain (accessed Jan. 16, 2024).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[13] “Nae Grand Challenges for engineering,” NAE Website, https://www.nae.edu/187212/NAE-Grand-Challenges-for-Engineering (accessed Jan. 16, 2024).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[14] —by Admin, “Carnegie Mellon researches ways to mix touch with VR,” Immersive Technology, https://immersive-technology.com/virtualreality/carnegie-mellon-researches-ways-to-mix-touch-with-vr/ (accessed Jan. 16, 2024).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[15] Doe National Clean Hydrogen Strategy and roadmap, https://www.hydrogen.energy.gov/docs/hydrogenprogramlibraries/pdfs/clean-hydrogen-strategy-roadmap.pdf?Status=Master (accessed Jan. 16, 2024).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[16] P. India, “Synthetic fuels – can this be the magic bullet environmentalists wanted?,” FutureBridge, https://www.futurebridge.com/industry/perspectives-mobility/synthetic-fuels-can-this-be-the-magic-bullet-environmentalists-wanted/ (accessed Jan. 16, 2024).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[17] “Climate change 2022: Mitigation of climate change,” IPCC â Intergovernmental Panel on Climate Change, https://www.ipcc.ch/report/ar6/wg3/ (accessed Jan. 16, 2024).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[18] J. F. Peters, A. Peña Cruz, and M. Weil, “Exploring the economic potential of sodium-ion batteries,” MDPI, https://www.mdpi.com/2313-0105/5/1/10 (accessed Jan. 16, 2024).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[19] Eia: Biofuels are displacing petroleum-based distillate fuel oil ..., https://www.greencarcongress.com/2023/06/20230615-eia.html (accessed Jan. 16, 2024).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[20] “CO₂ emission performance standards for cars and Vans,” Climate Action, https://climate.ec.europa.eu/eu-action/transport/road-transport-reducing-co2-emissions-vehicles/co2-emission-performance-standards-cars-and-vans_en (accessed Jan. 16, 2024).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[21] “Superblock (superilla) Barcelona-a city redefined. public realm,” citiesforum.org, https://www.citiesforum.org/news/superblock-superilla-barcelona-a-city-redefined/ (accessed Jan. 16, 2024).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 name="Shape 157"/>
        <p:cNvGrpSpPr/>
        <p:nvPr/>
      </p:nvGrpSpPr>
      <p:grpSpPr>
        <a:xfrm>
          <a:off x="0" y="0"/>
          <a:ext cx="0" cy="0"/>
          <a:chOff x="0" y="0"/>
          <a:chExt cx="0" cy="0"/>
        </a:xfrm>
      </p:grpSpPr>
      <p:sp>
        <p:nvSpPr>
          <p:cNvPr id="158" name="Google Shape;158;p28"/>
          <p:cNvSpPr txBox="1"/>
          <p:nvPr>
            <p:ph idx="2" type="body"/>
          </p:nvPr>
        </p:nvSpPr>
        <p:spPr>
          <a:xfrm>
            <a:off x="224416" y="202609"/>
            <a:ext cx="8324700" cy="3942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9EA2A2"/>
              </a:buClr>
              <a:buSzPts val="1400"/>
              <a:buFont typeface="Arial"/>
              <a:buNone/>
            </a:pPr>
            <a:r>
              <a:rPr lang="en"/>
              <a:t>P</a:t>
            </a:r>
            <a:r>
              <a:rPr lang="en"/>
              <a:t>resentations </a:t>
            </a:r>
            <a:r>
              <a:rPr lang="en"/>
              <a:t>divvy</a:t>
            </a:r>
            <a:r>
              <a:rPr lang="en"/>
              <a:t> up</a:t>
            </a:r>
            <a:endParaRPr/>
          </a:p>
        </p:txBody>
      </p:sp>
      <p:sp>
        <p:nvSpPr>
          <p:cNvPr id="159" name="Google Shape;159;p28"/>
          <p:cNvSpPr txBox="1"/>
          <p:nvPr/>
        </p:nvSpPr>
        <p:spPr>
          <a:xfrm>
            <a:off x="304800" y="670950"/>
            <a:ext cx="82776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highlight>
                  <a:srgbClr val="FFFF00"/>
                </a:highlight>
              </a:rPr>
              <a:t>Hayden</a:t>
            </a:r>
            <a:endParaRPr sz="800">
              <a:solidFill>
                <a:schemeClr val="dk1"/>
              </a:solidFill>
              <a:highlight>
                <a:srgbClr val="FFFF00"/>
              </a:highlight>
            </a:endParaRPr>
          </a:p>
          <a:p>
            <a:pPr indent="0" lvl="0" marL="0" rtl="0" algn="l">
              <a:spcBef>
                <a:spcPts val="0"/>
              </a:spcBef>
              <a:spcAft>
                <a:spcPts val="0"/>
              </a:spcAft>
              <a:buNone/>
            </a:pPr>
            <a:r>
              <a:rPr lang="en" sz="800">
                <a:solidFill>
                  <a:schemeClr val="dk1"/>
                </a:solidFill>
              </a:rPr>
              <a:t>General context</a:t>
            </a:r>
            <a:endParaRPr sz="800">
              <a:solidFill>
                <a:schemeClr val="dk1"/>
              </a:solidFill>
            </a:endParaRPr>
          </a:p>
          <a:p>
            <a:pPr indent="0" lvl="0" marL="0" rtl="0" algn="l">
              <a:spcBef>
                <a:spcPts val="0"/>
              </a:spcBef>
              <a:spcAft>
                <a:spcPts val="0"/>
              </a:spcAft>
              <a:buNone/>
            </a:pPr>
            <a:r>
              <a:rPr lang="en" sz="800">
                <a:solidFill>
                  <a:schemeClr val="dk1"/>
                </a:solidFill>
              </a:rPr>
              <a:t>	Issue because: Global Warming, …</a:t>
            </a:r>
            <a:endParaRPr sz="800">
              <a:solidFill>
                <a:schemeClr val="dk1"/>
              </a:solidFill>
            </a:endParaRPr>
          </a:p>
          <a:p>
            <a:pPr indent="0" lvl="0" marL="0" rtl="0" algn="l">
              <a:spcBef>
                <a:spcPts val="0"/>
              </a:spcBef>
              <a:spcAft>
                <a:spcPts val="0"/>
              </a:spcAft>
              <a:buNone/>
            </a:pPr>
            <a:r>
              <a:rPr lang="en" sz="800">
                <a:solidFill>
                  <a:schemeClr val="dk1"/>
                </a:solidFill>
              </a:rPr>
              <a:t>	GHG, 33% is transportation (page 17)</a:t>
            </a:r>
            <a:endParaRPr sz="800">
              <a:solidFill>
                <a:schemeClr val="dk1"/>
              </a:solidFill>
            </a:endParaRPr>
          </a:p>
          <a:p>
            <a:pPr indent="457200" lvl="0" marL="0" rtl="0" algn="l">
              <a:spcBef>
                <a:spcPts val="0"/>
              </a:spcBef>
              <a:spcAft>
                <a:spcPts val="0"/>
              </a:spcAft>
              <a:buNone/>
            </a:pPr>
            <a:r>
              <a:rPr lang="en" sz="800">
                <a:solidFill>
                  <a:schemeClr val="dk1"/>
                </a:solidFill>
              </a:rPr>
              <a:t>Looking towards the future, we need to do X by YYYY (100% by 2035? Disagree (page 18))</a:t>
            </a:r>
            <a:endParaRPr sz="800">
              <a:solidFill>
                <a:schemeClr val="dk1"/>
              </a:solidFill>
            </a:endParaRPr>
          </a:p>
          <a:p>
            <a:pPr indent="457200" lvl="0" marL="0" rtl="0" algn="l">
              <a:spcBef>
                <a:spcPts val="0"/>
              </a:spcBef>
              <a:spcAft>
                <a:spcPts val="0"/>
              </a:spcAft>
              <a:buNone/>
            </a:pPr>
            <a:r>
              <a:rPr lang="en" sz="800">
                <a:solidFill>
                  <a:schemeClr val="dk1"/>
                </a:solidFill>
              </a:rPr>
              <a:t>https://drawdown.org/sectors/transportation</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highlight>
                  <a:srgbClr val="FFFF00"/>
                </a:highlight>
              </a:rPr>
              <a:t>Mitchell</a:t>
            </a:r>
            <a:endParaRPr sz="800">
              <a:solidFill>
                <a:schemeClr val="dk1"/>
              </a:solidFill>
              <a:highlight>
                <a:srgbClr val="FFFF00"/>
              </a:highlight>
            </a:endParaRPr>
          </a:p>
          <a:p>
            <a:pPr indent="0" lvl="0" marL="0" rtl="0" algn="l">
              <a:spcBef>
                <a:spcPts val="0"/>
              </a:spcBef>
              <a:spcAft>
                <a:spcPts val="0"/>
              </a:spcAft>
              <a:buNone/>
            </a:pPr>
            <a:r>
              <a:rPr lang="en" sz="800">
                <a:solidFill>
                  <a:schemeClr val="dk1"/>
                </a:solidFill>
              </a:rPr>
              <a:t>Global challenges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How does this </a:t>
            </a:r>
            <a:r>
              <a:rPr lang="en" sz="800">
                <a:solidFill>
                  <a:schemeClr val="dk1"/>
                </a:solidFill>
              </a:rPr>
              <a:t>affect</a:t>
            </a:r>
            <a:r>
              <a:rPr lang="en" sz="800">
                <a:solidFill>
                  <a:schemeClr val="dk1"/>
                </a:solidFill>
              </a:rPr>
              <a:t> other countries?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How are other countries dealing with this?</a:t>
            </a:r>
            <a:endParaRPr sz="800">
              <a:solidFill>
                <a:schemeClr val="dk1"/>
              </a:solidFill>
            </a:endParaRPr>
          </a:p>
          <a:p>
            <a:pPr indent="-279400" lvl="0" marL="457200" rtl="0" algn="l">
              <a:spcBef>
                <a:spcPts val="0"/>
              </a:spcBef>
              <a:spcAft>
                <a:spcPts val="0"/>
              </a:spcAft>
              <a:buClr>
                <a:schemeClr val="dk1"/>
              </a:buClr>
              <a:buSzPts val="800"/>
              <a:buChar char="●"/>
            </a:pPr>
            <a:r>
              <a:rPr lang="en" sz="800" u="sng">
                <a:solidFill>
                  <a:schemeClr val="hlink"/>
                </a:solidFill>
                <a:hlinkClick r:id="rId3"/>
              </a:rPr>
              <a:t>https://www.citiesforum.org/news/superblock-superilla-barcelona-a-city-redefined/</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highlight>
                  <a:srgbClr val="FFFF00"/>
                </a:highlight>
              </a:rPr>
              <a:t>Keenan</a:t>
            </a:r>
            <a:endParaRPr sz="800">
              <a:solidFill>
                <a:schemeClr val="dk1"/>
              </a:solidFill>
              <a:highlight>
                <a:srgbClr val="FFFF00"/>
              </a:highlight>
            </a:endParaRPr>
          </a:p>
          <a:p>
            <a:pPr indent="0" lvl="0" marL="0" rtl="0" algn="l">
              <a:spcBef>
                <a:spcPts val="0"/>
              </a:spcBef>
              <a:spcAft>
                <a:spcPts val="0"/>
              </a:spcAft>
              <a:buNone/>
            </a:pPr>
            <a:r>
              <a:rPr lang="en" sz="800">
                <a:solidFill>
                  <a:schemeClr val="dk1"/>
                </a:solidFill>
              </a:rPr>
              <a:t>Plans and strategies, what’s being done</a:t>
            </a:r>
            <a:endParaRPr sz="800">
              <a:solidFill>
                <a:schemeClr val="dk1"/>
              </a:solidFill>
            </a:endParaRPr>
          </a:p>
          <a:p>
            <a:pPr indent="457200" lvl="0" marL="0" rtl="0" algn="l">
              <a:spcBef>
                <a:spcPts val="0"/>
              </a:spcBef>
              <a:spcAft>
                <a:spcPts val="0"/>
              </a:spcAft>
              <a:buNone/>
            </a:pPr>
            <a:r>
              <a:rPr lang="en" sz="800">
                <a:solidFill>
                  <a:schemeClr val="dk1"/>
                </a:solidFill>
              </a:rPr>
              <a:t>Effects of covid on transportation (no long term effect) (page 30 / page 31 / page 35)</a:t>
            </a:r>
            <a:endParaRPr sz="800">
              <a:solidFill>
                <a:schemeClr val="dk1"/>
              </a:solidFill>
            </a:endParaRPr>
          </a:p>
          <a:p>
            <a:pPr indent="0" lvl="0" marL="0" rtl="0" algn="l">
              <a:spcBef>
                <a:spcPts val="0"/>
              </a:spcBef>
              <a:spcAft>
                <a:spcPts val="0"/>
              </a:spcAft>
              <a:buNone/>
            </a:pPr>
            <a:r>
              <a:rPr lang="en" sz="800">
                <a:solidFill>
                  <a:schemeClr val="dk1"/>
                </a:solidFill>
              </a:rPr>
              <a:t>	Policy</a:t>
            </a:r>
            <a:endParaRPr sz="800">
              <a:solidFill>
                <a:schemeClr val="dk1"/>
              </a:solidFill>
            </a:endParaRPr>
          </a:p>
          <a:p>
            <a:pPr indent="0" lvl="0" marL="0" rtl="0" algn="l">
              <a:spcBef>
                <a:spcPts val="0"/>
              </a:spcBef>
              <a:spcAft>
                <a:spcPts val="0"/>
              </a:spcAft>
              <a:buNone/>
            </a:pPr>
            <a:r>
              <a:rPr lang="en" sz="800">
                <a:solidFill>
                  <a:schemeClr val="dk1"/>
                </a:solidFill>
              </a:rPr>
              <a:t>	Walking biking</a:t>
            </a:r>
            <a:endParaRPr sz="800">
              <a:solidFill>
                <a:schemeClr val="dk1"/>
              </a:solidFill>
            </a:endParaRPr>
          </a:p>
          <a:p>
            <a:pPr indent="0" lvl="0" marL="0" rtl="0" algn="l">
              <a:spcBef>
                <a:spcPts val="0"/>
              </a:spcBef>
              <a:spcAft>
                <a:spcPts val="0"/>
              </a:spcAft>
              <a:buNone/>
            </a:pPr>
            <a:r>
              <a:rPr lang="en" sz="800">
                <a:solidFill>
                  <a:schemeClr val="dk1"/>
                </a:solidFill>
              </a:rPr>
              <a:t>	Electrify</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highlight>
                  <a:srgbClr val="FFFF00"/>
                </a:highlight>
              </a:rPr>
              <a:t>Andrew</a:t>
            </a:r>
            <a:endParaRPr sz="800">
              <a:solidFill>
                <a:schemeClr val="dk1"/>
              </a:solidFill>
              <a:highlight>
                <a:srgbClr val="FFFF00"/>
              </a:highlight>
            </a:endParaRPr>
          </a:p>
          <a:p>
            <a:pPr indent="0" lvl="0" marL="0" rtl="0" algn="l">
              <a:spcBef>
                <a:spcPts val="0"/>
              </a:spcBef>
              <a:spcAft>
                <a:spcPts val="0"/>
              </a:spcAft>
              <a:buNone/>
            </a:pPr>
            <a:r>
              <a:rPr lang="en" sz="800">
                <a:solidFill>
                  <a:schemeClr val="dk1"/>
                </a:solidFill>
              </a:rPr>
              <a:t>Future plans and strategies</a:t>
            </a:r>
            <a:endParaRPr sz="800">
              <a:solidFill>
                <a:schemeClr val="dk1"/>
              </a:solidFill>
            </a:endParaRPr>
          </a:p>
          <a:p>
            <a:pPr indent="457200" lvl="0" marL="0" rtl="0" algn="l">
              <a:spcBef>
                <a:spcPts val="0"/>
              </a:spcBef>
              <a:spcAft>
                <a:spcPts val="0"/>
              </a:spcAft>
              <a:buNone/>
            </a:pPr>
            <a:r>
              <a:rPr lang="en" sz="800">
                <a:solidFill>
                  <a:schemeClr val="dk1"/>
                </a:solidFill>
              </a:rPr>
              <a:t>Zero emission vehicles (pg 53)	</a:t>
            </a:r>
            <a:endParaRPr sz="800">
              <a:solidFill>
                <a:schemeClr val="dk1"/>
              </a:solidFill>
            </a:endParaRPr>
          </a:p>
          <a:p>
            <a:pPr indent="457200" lvl="0" marL="457200" rtl="0" algn="l">
              <a:spcBef>
                <a:spcPts val="0"/>
              </a:spcBef>
              <a:spcAft>
                <a:spcPts val="0"/>
              </a:spcAft>
              <a:buClr>
                <a:schemeClr val="dk1"/>
              </a:buClr>
              <a:buSzPts val="1100"/>
              <a:buFont typeface="Arial"/>
              <a:buNone/>
            </a:pPr>
            <a:r>
              <a:rPr lang="en" sz="800">
                <a:solidFill>
                  <a:schemeClr val="dk1"/>
                </a:solidFill>
              </a:rPr>
              <a:t>Batteries (EV)</a:t>
            </a:r>
            <a:endParaRPr sz="800">
              <a:solidFill>
                <a:schemeClr val="dk1"/>
              </a:solidFill>
            </a:endParaRPr>
          </a:p>
          <a:p>
            <a:pPr indent="457200" lvl="0" marL="0" rtl="0" algn="l">
              <a:spcBef>
                <a:spcPts val="0"/>
              </a:spcBef>
              <a:spcAft>
                <a:spcPts val="0"/>
              </a:spcAft>
              <a:buNone/>
            </a:pPr>
            <a:r>
              <a:rPr lang="en" sz="800">
                <a:solidFill>
                  <a:schemeClr val="dk1"/>
                </a:solidFill>
              </a:rPr>
              <a:t>Sustainable fuel supplies / Where does electricity come from to power our EVs?</a:t>
            </a:r>
            <a:endParaRPr sz="800">
              <a:solidFill>
                <a:schemeClr val="dk1"/>
              </a:solidFill>
            </a:endParaRPr>
          </a:p>
          <a:p>
            <a:pPr indent="457200" lvl="0" marL="0" rtl="0" algn="l">
              <a:spcBef>
                <a:spcPts val="0"/>
              </a:spcBef>
              <a:spcAft>
                <a:spcPts val="0"/>
              </a:spcAft>
              <a:buNone/>
            </a:pPr>
            <a:r>
              <a:rPr lang="en" sz="800">
                <a:solidFill>
                  <a:schemeClr val="dk1"/>
                </a:solidFill>
              </a:rPr>
              <a:t>Rail and Maritime transportation</a:t>
            </a:r>
            <a:endParaRPr sz="800">
              <a:solidFill>
                <a:schemeClr val="dk1"/>
              </a:solidFill>
            </a:endParaRPr>
          </a:p>
          <a:p>
            <a:pPr indent="45720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highlight>
                  <a:srgbClr val="FFFF00"/>
                </a:highlight>
              </a:rPr>
              <a:t>Hayden</a:t>
            </a:r>
            <a:endParaRPr sz="800">
              <a:solidFill>
                <a:schemeClr val="dk1"/>
              </a:solidFill>
              <a:highlight>
                <a:srgbClr val="FFFF00"/>
              </a:highlight>
            </a:endParaRPr>
          </a:p>
          <a:p>
            <a:pPr indent="0" lvl="0" marL="0" rtl="0" algn="l">
              <a:spcBef>
                <a:spcPts val="0"/>
              </a:spcBef>
              <a:spcAft>
                <a:spcPts val="0"/>
              </a:spcAft>
              <a:buNone/>
            </a:pPr>
            <a:r>
              <a:rPr lang="en" sz="800">
                <a:solidFill>
                  <a:schemeClr val="dk1"/>
                </a:solidFill>
              </a:rPr>
              <a:t>What we’ve learned today</a:t>
            </a:r>
            <a:endParaRPr sz="800">
              <a:solidFill>
                <a:schemeClr val="dk1"/>
              </a:solidFill>
            </a:endParaRPr>
          </a:p>
          <a:p>
            <a:pPr indent="0" lvl="0" marL="0" rtl="0" algn="l">
              <a:spcBef>
                <a:spcPts val="0"/>
              </a:spcBef>
              <a:spcAft>
                <a:spcPts val="0"/>
              </a:spcAft>
              <a:buNone/>
            </a:pPr>
            <a:r>
              <a:rPr lang="en" sz="800">
                <a:solidFill>
                  <a:schemeClr val="dk1"/>
                </a:solidFill>
              </a:rPr>
              <a:t>	Five principles</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160" name="Google Shape;160;p28"/>
          <p:cNvSpPr txBox="1"/>
          <p:nvPr>
            <p:ph idx="1" type="body"/>
          </p:nvPr>
        </p:nvSpPr>
        <p:spPr>
          <a:xfrm>
            <a:off x="224416" y="778091"/>
            <a:ext cx="6258000" cy="13716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 name="Shape 164"/>
        <p:cNvGrpSpPr/>
        <p:nvPr/>
      </p:nvGrpSpPr>
      <p:grpSpPr>
        <a:xfrm>
          <a:off x="0" y="0"/>
          <a:ext cx="0" cy="0"/>
          <a:chOff x="0" y="0"/>
          <a:chExt cx="0" cy="0"/>
        </a:xfrm>
      </p:grpSpPr>
      <p:sp>
        <p:nvSpPr>
          <p:cNvPr id="165" name="Google Shape;165;p29"/>
          <p:cNvSpPr txBox="1"/>
          <p:nvPr>
            <p:ph idx="1" type="body"/>
          </p:nvPr>
        </p:nvSpPr>
        <p:spPr>
          <a:xfrm>
            <a:off x="224416" y="778091"/>
            <a:ext cx="6258000" cy="13716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 sz="1200"/>
              <a:t>In the paper, a solution section starts on page 38</a:t>
            </a:r>
            <a:endParaRPr sz="1200"/>
          </a:p>
        </p:txBody>
      </p:sp>
      <p:sp>
        <p:nvSpPr>
          <p:cNvPr id="166" name="Google Shape;166;p29"/>
          <p:cNvSpPr txBox="1"/>
          <p:nvPr>
            <p:ph idx="2" type="body"/>
          </p:nvPr>
        </p:nvSpPr>
        <p:spPr>
          <a:xfrm>
            <a:off x="224416" y="202609"/>
            <a:ext cx="8324700" cy="394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a:t>Notes	</a:t>
            </a:r>
            <a:endParaRPr/>
          </a:p>
        </p:txBody>
      </p:sp>
      <p:pic>
        <p:nvPicPr>
          <p:cNvPr id="167" name="Google Shape;167;p29"/>
          <p:cNvPicPr preferRelativeResize="0"/>
          <p:nvPr/>
        </p:nvPicPr>
        <p:blipFill>
          <a:blip r:embed="rId4">
            <a:alphaModFix/>
          </a:blip>
          <a:stretch>
            <a:fillRect/>
          </a:stretch>
        </p:blipFill>
        <p:spPr>
          <a:xfrm>
            <a:off x="1188575" y="1690366"/>
            <a:ext cx="4292547" cy="26890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sp>
        <p:nvSpPr>
          <p:cNvPr id="172" name="Google Shape;172;p30"/>
          <p:cNvSpPr txBox="1"/>
          <p:nvPr>
            <p:ph idx="1" type="body"/>
          </p:nvPr>
        </p:nvSpPr>
        <p:spPr>
          <a:xfrm>
            <a:off x="224416" y="778091"/>
            <a:ext cx="6258000" cy="13716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 sz="1200" u="sng">
                <a:solidFill>
                  <a:schemeClr val="hlink"/>
                </a:solidFill>
                <a:hlinkClick r:id="rId3"/>
              </a:rPr>
              <a:t>https://rensselaer.webex.com/rensselaer/j.php?MTID=mb1bf9b33d273e0a07f21adbd264ff73f</a:t>
            </a:r>
            <a:endParaRPr sz="1200"/>
          </a:p>
          <a:p>
            <a:pPr indent="0" lvl="0" marL="0" rtl="0" algn="l">
              <a:spcBef>
                <a:spcPts val="640"/>
              </a:spcBef>
              <a:spcAft>
                <a:spcPts val="0"/>
              </a:spcAft>
              <a:buNone/>
            </a:pPr>
            <a:r>
              <a:t/>
            </a:r>
            <a:endParaRPr sz="1200"/>
          </a:p>
        </p:txBody>
      </p:sp>
      <p:sp>
        <p:nvSpPr>
          <p:cNvPr id="173" name="Google Shape;173;p30"/>
          <p:cNvSpPr txBox="1"/>
          <p:nvPr>
            <p:ph idx="2" type="body"/>
          </p:nvPr>
        </p:nvSpPr>
        <p:spPr>
          <a:xfrm>
            <a:off x="224416" y="202609"/>
            <a:ext cx="8324700" cy="394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a:t>MEETING LINK</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ctrTitle"/>
          </p:nvPr>
        </p:nvSpPr>
        <p:spPr>
          <a:xfrm>
            <a:off x="330000" y="2559660"/>
            <a:ext cx="8484000" cy="988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5000"/>
              <a:buFont typeface="Arial"/>
              <a:buNone/>
            </a:pPr>
            <a:r>
              <a:rPr lang="en" sz="3000"/>
              <a:t>EERE </a:t>
            </a:r>
            <a:r>
              <a:rPr lang="en" sz="3000">
                <a:solidFill>
                  <a:schemeClr val="lt1"/>
                </a:solidFill>
              </a:rPr>
              <a:t>Decarbonization Transportation</a:t>
            </a:r>
            <a:r>
              <a:rPr lang="en" sz="3000"/>
              <a:t> Report 508</a:t>
            </a:r>
            <a:endParaRPr sz="3000"/>
          </a:p>
        </p:txBody>
      </p:sp>
      <p:sp>
        <p:nvSpPr>
          <p:cNvPr id="180" name="Google Shape;180;p31"/>
          <p:cNvSpPr txBox="1"/>
          <p:nvPr>
            <p:ph idx="1" type="subTitle"/>
          </p:nvPr>
        </p:nvSpPr>
        <p:spPr>
          <a:xfrm>
            <a:off x="3175" y="3712478"/>
            <a:ext cx="9144000" cy="8223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lang="en" sz="2000">
                <a:solidFill>
                  <a:schemeClr val="lt1"/>
                </a:solidFill>
              </a:rPr>
              <a:t>ECSE 2900</a:t>
            </a:r>
            <a:endParaRPr sz="2000"/>
          </a:p>
          <a:p>
            <a:pPr indent="0" lvl="0" marL="0" marR="0" rtl="0" algn="ctr">
              <a:lnSpc>
                <a:spcPct val="100000"/>
              </a:lnSpc>
              <a:spcBef>
                <a:spcPts val="360"/>
              </a:spcBef>
              <a:spcAft>
                <a:spcPts val="0"/>
              </a:spcAft>
              <a:buClr>
                <a:schemeClr val="lt1"/>
              </a:buClr>
              <a:buSzPts val="1800"/>
              <a:buFont typeface="Arial"/>
              <a:buNone/>
            </a:pPr>
            <a:r>
              <a:rPr lang="en" sz="2000">
                <a:solidFill>
                  <a:schemeClr val="lt1"/>
                </a:solidFill>
              </a:rPr>
              <a:t>January 1</a:t>
            </a:r>
            <a:r>
              <a:rPr lang="en" sz="2000">
                <a:solidFill>
                  <a:schemeClr val="lt1"/>
                </a:solidFill>
              </a:rPr>
              <a:t>6</a:t>
            </a:r>
            <a:r>
              <a:rPr lang="en" sz="2000">
                <a:solidFill>
                  <a:schemeClr val="lt1"/>
                </a:solidFill>
              </a:rPr>
              <a:t>, 2024</a:t>
            </a:r>
            <a:endParaRPr sz="2000">
              <a:solidFill>
                <a:schemeClr val="lt1"/>
              </a:solidFill>
            </a:endParaRPr>
          </a:p>
          <a:p>
            <a:pPr indent="0" lvl="0" marL="0" marR="0" rtl="0" algn="ctr">
              <a:lnSpc>
                <a:spcPct val="100000"/>
              </a:lnSpc>
              <a:spcBef>
                <a:spcPts val="360"/>
              </a:spcBef>
              <a:spcAft>
                <a:spcPts val="0"/>
              </a:spcAft>
              <a:buClr>
                <a:schemeClr val="lt1"/>
              </a:buClr>
              <a:buSzPts val="1800"/>
              <a:buFont typeface="Arial"/>
              <a:buNone/>
            </a:pPr>
            <a:r>
              <a:rPr lang="en" sz="2000">
                <a:solidFill>
                  <a:schemeClr val="lt1"/>
                </a:solidFill>
              </a:rPr>
              <a:t>Members:  Andrew Bank, Hayden Fuller, Keenan Schilp, Mitchell Long</a:t>
            </a:r>
            <a:endParaRPr sz="2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idx="1" type="body"/>
          </p:nvPr>
        </p:nvSpPr>
        <p:spPr>
          <a:xfrm>
            <a:off x="0" y="778100"/>
            <a:ext cx="8930100" cy="2840400"/>
          </a:xfrm>
          <a:prstGeom prst="rect">
            <a:avLst/>
          </a:prstGeom>
          <a:noFill/>
          <a:ln>
            <a:noFill/>
          </a:ln>
        </p:spPr>
        <p:txBody>
          <a:bodyPr anchorCtr="0" anchor="t" bIns="45700" lIns="91425" spcFirstLastPara="1" rIns="91425" wrap="square" tIns="45700">
            <a:noAutofit/>
          </a:bodyPr>
          <a:lstStyle/>
          <a:p>
            <a:pPr indent="-368300" lvl="0" marL="457200" rtl="0" algn="l">
              <a:lnSpc>
                <a:spcPct val="150000"/>
              </a:lnSpc>
              <a:spcBef>
                <a:spcPts val="640"/>
              </a:spcBef>
              <a:spcAft>
                <a:spcPts val="0"/>
              </a:spcAft>
              <a:buSzPts val="2200"/>
              <a:buChar char="•"/>
            </a:pPr>
            <a:r>
              <a:rPr lang="en" sz="2200"/>
              <a:t>Transportation’s contribution to global warming (and more)</a:t>
            </a:r>
            <a:endParaRPr sz="2200"/>
          </a:p>
          <a:p>
            <a:pPr indent="-368300" lvl="0" marL="457200" rtl="0" algn="l">
              <a:lnSpc>
                <a:spcPct val="150000"/>
              </a:lnSpc>
              <a:spcBef>
                <a:spcPts val="640"/>
              </a:spcBef>
              <a:spcAft>
                <a:spcPts val="0"/>
              </a:spcAft>
              <a:buSzPts val="2200"/>
              <a:buChar char="•"/>
            </a:pPr>
            <a:r>
              <a:rPr lang="en" sz="2200"/>
              <a:t>Plans, </a:t>
            </a:r>
            <a:r>
              <a:rPr lang="en" sz="2200"/>
              <a:t>strategies</a:t>
            </a:r>
            <a:r>
              <a:rPr lang="en" sz="2200"/>
              <a:t>, and what’s being done</a:t>
            </a:r>
            <a:endParaRPr sz="2200"/>
          </a:p>
          <a:p>
            <a:pPr indent="-368300" lvl="0" marL="457200" rtl="0" algn="l">
              <a:lnSpc>
                <a:spcPct val="150000"/>
              </a:lnSpc>
              <a:spcBef>
                <a:spcPts val="640"/>
              </a:spcBef>
              <a:spcAft>
                <a:spcPts val="0"/>
              </a:spcAft>
              <a:buSzPts val="2200"/>
              <a:buChar char="•"/>
            </a:pPr>
            <a:r>
              <a:rPr lang="en" sz="2200"/>
              <a:t>What more needs to be done</a:t>
            </a:r>
            <a:endParaRPr sz="2200"/>
          </a:p>
        </p:txBody>
      </p:sp>
      <p:sp>
        <p:nvSpPr>
          <p:cNvPr id="187" name="Google Shape;187;p32"/>
          <p:cNvSpPr txBox="1"/>
          <p:nvPr>
            <p:ph idx="2" type="body"/>
          </p:nvPr>
        </p:nvSpPr>
        <p:spPr>
          <a:xfrm>
            <a:off x="224416" y="202609"/>
            <a:ext cx="8324700" cy="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1800"/>
              </a:spcAft>
              <a:buSzPts val="1800"/>
              <a:buNone/>
            </a:pPr>
            <a:r>
              <a:rPr b="1" lang="en" sz="2400">
                <a:solidFill>
                  <a:schemeClr val="dk1"/>
                </a:solidFill>
              </a:rPr>
              <a:t>What we’re Discussing Today </a:t>
            </a:r>
            <a:r>
              <a:rPr b="1" lang="en" sz="1000">
                <a:solidFill>
                  <a:srgbClr val="888888"/>
                </a:solidFill>
              </a:rPr>
              <a:t>(Hayden)</a:t>
            </a:r>
            <a:endParaRPr b="1" sz="2400">
              <a:solidFill>
                <a:schemeClr val="dk1"/>
              </a:solidFill>
            </a:endParaRPr>
          </a:p>
        </p:txBody>
      </p:sp>
      <p:pic>
        <p:nvPicPr>
          <p:cNvPr id="188" name="Google Shape;188;p32"/>
          <p:cNvPicPr preferRelativeResize="0"/>
          <p:nvPr/>
        </p:nvPicPr>
        <p:blipFill>
          <a:blip r:embed="rId3">
            <a:alphaModFix/>
          </a:blip>
          <a:stretch>
            <a:fillRect/>
          </a:stretch>
        </p:blipFill>
        <p:spPr>
          <a:xfrm>
            <a:off x="4760050" y="1879259"/>
            <a:ext cx="3859475" cy="2485502"/>
          </a:xfrm>
          <a:prstGeom prst="rect">
            <a:avLst/>
          </a:prstGeom>
          <a:noFill/>
          <a:ln>
            <a:noFill/>
          </a:ln>
        </p:spPr>
      </p:pic>
      <p:sp>
        <p:nvSpPr>
          <p:cNvPr id="189" name="Google Shape;189;p32"/>
          <p:cNvSpPr/>
          <p:nvPr/>
        </p:nvSpPr>
        <p:spPr>
          <a:xfrm>
            <a:off x="7168075" y="2921925"/>
            <a:ext cx="710100" cy="710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0" name="Google Shape;190;p32"/>
          <p:cNvPicPr preferRelativeResize="0"/>
          <p:nvPr/>
        </p:nvPicPr>
        <p:blipFill>
          <a:blip r:embed="rId4">
            <a:alphaModFix/>
          </a:blip>
          <a:stretch>
            <a:fillRect/>
          </a:stretch>
        </p:blipFill>
        <p:spPr>
          <a:xfrm>
            <a:off x="7168075" y="2921925"/>
            <a:ext cx="710101" cy="710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4979725" y="1893034"/>
            <a:ext cx="3859475" cy="2835007"/>
          </a:xfrm>
          <a:prstGeom prst="rect">
            <a:avLst/>
          </a:prstGeom>
          <a:noFill/>
          <a:ln>
            <a:noFill/>
          </a:ln>
        </p:spPr>
      </p:pic>
      <p:sp>
        <p:nvSpPr>
          <p:cNvPr id="197" name="Google Shape;197;p33"/>
          <p:cNvSpPr txBox="1"/>
          <p:nvPr>
            <p:ph idx="1" type="body"/>
          </p:nvPr>
        </p:nvSpPr>
        <p:spPr>
          <a:xfrm>
            <a:off x="148225" y="930500"/>
            <a:ext cx="8749200" cy="2969700"/>
          </a:xfrm>
          <a:prstGeom prst="rect">
            <a:avLst/>
          </a:prstGeom>
          <a:noFill/>
          <a:ln>
            <a:noFill/>
          </a:ln>
        </p:spPr>
        <p:txBody>
          <a:bodyPr anchorCtr="0" anchor="t" bIns="45700" lIns="91425" spcFirstLastPara="1" rIns="91425" wrap="square" tIns="45700">
            <a:noAutofit/>
          </a:bodyPr>
          <a:lstStyle/>
          <a:p>
            <a:pPr indent="-355600" lvl="0" marL="457200" rtl="0" algn="l">
              <a:lnSpc>
                <a:spcPct val="150000"/>
              </a:lnSpc>
              <a:spcBef>
                <a:spcPts val="640"/>
              </a:spcBef>
              <a:spcAft>
                <a:spcPts val="0"/>
              </a:spcAft>
              <a:buSzPts val="2000"/>
              <a:buChar char="•"/>
            </a:pPr>
            <a:r>
              <a:rPr lang="en" sz="2000"/>
              <a:t>Global Warming</a:t>
            </a:r>
            <a:r>
              <a:rPr lang="en" sz="2000"/>
              <a:t>, GreenHouse Gasses (GHG) are the main contributor</a:t>
            </a:r>
            <a:endParaRPr sz="2000"/>
          </a:p>
          <a:p>
            <a:pPr indent="-355600" lvl="0" marL="457200" rtl="0" algn="l">
              <a:lnSpc>
                <a:spcPct val="150000"/>
              </a:lnSpc>
              <a:spcBef>
                <a:spcPts val="640"/>
              </a:spcBef>
              <a:spcAft>
                <a:spcPts val="0"/>
              </a:spcAft>
              <a:buSzPts val="2000"/>
              <a:buChar char="•"/>
            </a:pPr>
            <a:r>
              <a:rPr lang="en" sz="2000"/>
              <a:t>Transportation accounts for 33% of GHG emissions</a:t>
            </a:r>
            <a:endParaRPr sz="2000"/>
          </a:p>
          <a:p>
            <a:pPr indent="-355600" lvl="0" marL="457200" rtl="0" algn="l">
              <a:lnSpc>
                <a:spcPct val="150000"/>
              </a:lnSpc>
              <a:spcBef>
                <a:spcPts val="640"/>
              </a:spcBef>
              <a:spcAft>
                <a:spcPts val="0"/>
              </a:spcAft>
              <a:buSzPts val="2000"/>
              <a:buChar char="•"/>
            </a:pPr>
            <a:r>
              <a:rPr lang="en" sz="2000"/>
              <a:t>Better a</a:t>
            </a:r>
            <a:r>
              <a:rPr lang="en" sz="2000"/>
              <a:t>ir quality, healthier </a:t>
            </a:r>
            <a:r>
              <a:rPr lang="en" sz="2000"/>
              <a:t>environment</a:t>
            </a:r>
            <a:endParaRPr sz="2000"/>
          </a:p>
          <a:p>
            <a:pPr indent="-355600" lvl="0" marL="457200" rtl="0" algn="l">
              <a:lnSpc>
                <a:spcPct val="150000"/>
              </a:lnSpc>
              <a:spcBef>
                <a:spcPts val="640"/>
              </a:spcBef>
              <a:spcAft>
                <a:spcPts val="0"/>
              </a:spcAft>
              <a:buSzPts val="2000"/>
              <a:buChar char="•"/>
            </a:pPr>
            <a:r>
              <a:rPr lang="en" sz="2000"/>
              <a:t>Quieter, safer, more equitable, walkable </a:t>
            </a:r>
            <a:br>
              <a:rPr lang="en" sz="2000"/>
            </a:br>
            <a:r>
              <a:rPr lang="en" sz="2000"/>
              <a:t>and bikeable cities</a:t>
            </a:r>
            <a:endParaRPr sz="2000"/>
          </a:p>
        </p:txBody>
      </p:sp>
      <p:sp>
        <p:nvSpPr>
          <p:cNvPr id="198" name="Google Shape;198;p33"/>
          <p:cNvSpPr txBox="1"/>
          <p:nvPr>
            <p:ph idx="2" type="body"/>
          </p:nvPr>
        </p:nvSpPr>
        <p:spPr>
          <a:xfrm>
            <a:off x="224416" y="202609"/>
            <a:ext cx="8324700" cy="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1800"/>
              </a:spcAft>
              <a:buSzPts val="1800"/>
              <a:buNone/>
            </a:pPr>
            <a:r>
              <a:rPr b="1" lang="en" sz="2400">
                <a:solidFill>
                  <a:schemeClr val="dk1"/>
                </a:solidFill>
              </a:rPr>
              <a:t>Why do we care about Transportation Emissions </a:t>
            </a:r>
            <a:r>
              <a:rPr b="1" lang="en" sz="1000">
                <a:solidFill>
                  <a:srgbClr val="888888"/>
                </a:solidFill>
              </a:rPr>
              <a:t>(Hayden)</a:t>
            </a:r>
            <a:endParaRPr b="1" sz="2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idx="1" type="body"/>
          </p:nvPr>
        </p:nvSpPr>
        <p:spPr>
          <a:xfrm>
            <a:off x="224416" y="778091"/>
            <a:ext cx="6258000" cy="1371600"/>
          </a:xfrm>
          <a:prstGeom prst="rect">
            <a:avLst/>
          </a:prstGeom>
        </p:spPr>
        <p:txBody>
          <a:bodyPr anchorCtr="0" anchor="t" bIns="45700" lIns="91425" spcFirstLastPara="1" rIns="91425" wrap="square" tIns="45700">
            <a:noAutofit/>
          </a:bodyPr>
          <a:lstStyle/>
          <a:p>
            <a:pPr indent="-279400" lvl="0" marL="457200" rtl="0" algn="l">
              <a:spcBef>
                <a:spcPts val="0"/>
              </a:spcBef>
              <a:spcAft>
                <a:spcPts val="0"/>
              </a:spcAft>
              <a:buSzPts val="800"/>
              <a:buChar char="●"/>
            </a:pPr>
            <a:r>
              <a:rPr lang="en" sz="800"/>
              <a:t>EU - 15% from automobiles</a:t>
            </a:r>
            <a:endParaRPr sz="800"/>
          </a:p>
          <a:p>
            <a:pPr indent="-279400" lvl="0" marL="457200" rtl="0" algn="l">
              <a:spcBef>
                <a:spcPts val="0"/>
              </a:spcBef>
              <a:spcAft>
                <a:spcPts val="0"/>
              </a:spcAft>
              <a:buSzPts val="800"/>
              <a:buChar char="●"/>
            </a:pPr>
            <a:r>
              <a:t/>
            </a:r>
            <a:endParaRPr/>
          </a:p>
        </p:txBody>
      </p:sp>
      <p:sp>
        <p:nvSpPr>
          <p:cNvPr id="204" name="Google Shape;204;p34"/>
          <p:cNvSpPr txBox="1"/>
          <p:nvPr>
            <p:ph idx="2" type="body"/>
          </p:nvPr>
        </p:nvSpPr>
        <p:spPr>
          <a:xfrm>
            <a:off x="224416" y="202609"/>
            <a:ext cx="8324700" cy="394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2400">
                <a:solidFill>
                  <a:srgbClr val="000000"/>
                </a:solidFill>
              </a:rPr>
              <a:t>How does this Affect Other Countries? </a:t>
            </a:r>
            <a:r>
              <a:rPr b="1" lang="en" sz="1000">
                <a:solidFill>
                  <a:srgbClr val="888888"/>
                </a:solidFill>
              </a:rPr>
              <a:t>(Mitchell)</a:t>
            </a:r>
            <a:endParaRPr b="1" sz="24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2015TemplateColors">
      <a:dk1>
        <a:srgbClr val="000000"/>
      </a:dk1>
      <a:lt1>
        <a:srgbClr val="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